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handoutMasterIdLst>
    <p:handoutMasterId r:id="rId16"/>
  </p:handoutMasterIdLst>
  <p:sldIdLst>
    <p:sldId id="266" r:id="rId2"/>
    <p:sldId id="298" r:id="rId3"/>
    <p:sldId id="302" r:id="rId4"/>
    <p:sldId id="295" r:id="rId5"/>
    <p:sldId id="300" r:id="rId6"/>
    <p:sldId id="303" r:id="rId7"/>
    <p:sldId id="304" r:id="rId8"/>
    <p:sldId id="291" r:id="rId9"/>
    <p:sldId id="288" r:id="rId10"/>
    <p:sldId id="296" r:id="rId11"/>
    <p:sldId id="289" r:id="rId12"/>
    <p:sldId id="290" r:id="rId13"/>
    <p:sldId id="264"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p15:clr>
            <a:srgbClr val="A4A3A4"/>
          </p15:clr>
        </p15:guide>
        <p15:guide id="3" orient="horz" pos="2155">
          <p15:clr>
            <a:srgbClr val="A4A3A4"/>
          </p15:clr>
        </p15:guide>
        <p15:guide id="4" orient="horz" pos="443">
          <p15:clr>
            <a:srgbClr val="A4A3A4"/>
          </p15:clr>
        </p15:guide>
        <p15:guide id="5" orient="horz" pos="812">
          <p15:clr>
            <a:srgbClr val="A4A3A4"/>
          </p15:clr>
        </p15:guide>
        <p15:guide id="6" orient="horz" pos="806">
          <p15:clr>
            <a:srgbClr val="A4A3A4"/>
          </p15:clr>
        </p15:guide>
        <p15:guide id="7" orient="horz" pos="872">
          <p15:clr>
            <a:srgbClr val="A4A3A4"/>
          </p15:clr>
        </p15:guide>
        <p15:guide id="8" pos="4412">
          <p15:clr>
            <a:srgbClr val="A4A3A4"/>
          </p15:clr>
        </p15:guide>
        <p15:guide id="9" pos="3434">
          <p15:clr>
            <a:srgbClr val="A4A3A4"/>
          </p15:clr>
        </p15:guide>
        <p15:guide id="10" pos="1508">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Lorson" initials="PL"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907"/>
    <a:srgbClr val="0679AC"/>
    <a:srgbClr val="535353"/>
    <a:srgbClr val="45802F"/>
    <a:srgbClr val="A4A999"/>
    <a:srgbClr val="FF33CC"/>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22" autoAdjust="0"/>
    <p:restoredTop sz="93699" autoAdjust="0"/>
  </p:normalViewPr>
  <p:slideViewPr>
    <p:cSldViewPr snapToGrid="0" showGuides="1">
      <p:cViewPr>
        <p:scale>
          <a:sx n="83" d="100"/>
          <a:sy n="83" d="100"/>
        </p:scale>
        <p:origin x="-1243" y="-24"/>
      </p:cViewPr>
      <p:guideLst>
        <p:guide orient="horz" pos="2160"/>
        <p:guide orient="horz" pos="2155"/>
        <p:guide orient="horz" pos="443"/>
        <p:guide orient="horz" pos="812"/>
        <p:guide orient="horz" pos="806"/>
        <p:guide orient="horz" pos="872"/>
        <p:guide pos="2880"/>
        <p:guide pos="4412"/>
        <p:guide pos="3434"/>
        <p:guide pos="1508"/>
      </p:guideLst>
    </p:cSldViewPr>
  </p:slideViewPr>
  <p:notesTextViewPr>
    <p:cViewPr>
      <p:scale>
        <a:sx n="1" d="1"/>
        <a:sy n="1" d="1"/>
      </p:scale>
      <p:origin x="0" y="0"/>
    </p:cViewPr>
  </p:notesTextViewPr>
  <p:notesViewPr>
    <p:cSldViewPr snapToGrid="0" showGuides="1">
      <p:cViewPr varScale="1">
        <p:scale>
          <a:sx n="76" d="100"/>
          <a:sy n="76" d="100"/>
        </p:scale>
        <p:origin x="3364"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102378C-6D56-4934-9EC3-010829679BC5}" type="datetimeFigureOut">
              <a:rPr lang="de-DE" smtClean="0"/>
              <a:pPr/>
              <a:t>22.11.2021</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1AEA7B-08E7-47C1-B654-445BC7E2EC71}" type="slidenum">
              <a:rPr lang="de-DE" smtClean="0"/>
              <a:pPr/>
              <a:t>‹Nr.›</a:t>
            </a:fld>
            <a:endParaRPr lang="de-DE"/>
          </a:p>
        </p:txBody>
      </p:sp>
    </p:spTree>
    <p:extLst>
      <p:ext uri="{BB962C8B-B14F-4D97-AF65-F5344CB8AC3E}">
        <p14:creationId xmlns:p14="http://schemas.microsoft.com/office/powerpoint/2010/main" val="1697110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2699DA-8EC3-4032-AFFB-073FA4813C4D}" type="datetimeFigureOut">
              <a:rPr lang="de-DE" smtClean="0"/>
              <a:pPr/>
              <a:t>22.11.2021</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8B547B-FC1E-4BC6-80DF-746DCA82461D}" type="slidenum">
              <a:rPr lang="de-DE" smtClean="0"/>
              <a:pPr/>
              <a:t>‹Nr.›</a:t>
            </a:fld>
            <a:endParaRPr lang="de-DE"/>
          </a:p>
        </p:txBody>
      </p:sp>
    </p:spTree>
    <p:extLst>
      <p:ext uri="{BB962C8B-B14F-4D97-AF65-F5344CB8AC3E}">
        <p14:creationId xmlns:p14="http://schemas.microsoft.com/office/powerpoint/2010/main" val="2730058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2</a:t>
            </a:fld>
            <a:endParaRPr lang="de-DE"/>
          </a:p>
        </p:txBody>
      </p:sp>
    </p:spTree>
    <p:extLst>
      <p:ext uri="{BB962C8B-B14F-4D97-AF65-F5344CB8AC3E}">
        <p14:creationId xmlns:p14="http://schemas.microsoft.com/office/powerpoint/2010/main" val="4048393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11</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12</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88B547B-FC1E-4BC6-80DF-746DCA82461D}" type="slidenum">
              <a:rPr lang="de-DE" smtClean="0"/>
              <a:pPr/>
              <a:t>13</a:t>
            </a:fld>
            <a:endParaRPr lang="de-DE"/>
          </a:p>
        </p:txBody>
      </p:sp>
    </p:spTree>
    <p:extLst>
      <p:ext uri="{BB962C8B-B14F-4D97-AF65-F5344CB8AC3E}">
        <p14:creationId xmlns:p14="http://schemas.microsoft.com/office/powerpoint/2010/main" val="3932371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788B547B-FC1E-4BC6-80DF-746DCA82461D}" type="slidenum">
              <a:rPr lang="de-DE" smtClean="0"/>
              <a:pPr/>
              <a:t>3</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788B547B-FC1E-4BC6-80DF-746DCA82461D}" type="slidenum">
              <a:rPr lang="de-DE" smtClean="0"/>
              <a:pPr/>
              <a:t>4</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788B547B-FC1E-4BC6-80DF-746DCA82461D}" type="slidenum">
              <a:rPr lang="de-DE" smtClean="0"/>
              <a:pPr/>
              <a:t>5</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788B547B-FC1E-4BC6-80DF-746DCA82461D}" type="slidenum">
              <a:rPr lang="de-DE" smtClean="0"/>
              <a:pPr/>
              <a:t>6</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7</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8</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9</a:t>
            </a:fld>
            <a:endParaRPr lang="de-DE"/>
          </a:p>
        </p:txBody>
      </p:sp>
    </p:spTree>
    <p:extLst>
      <p:ext uri="{BB962C8B-B14F-4D97-AF65-F5344CB8AC3E}">
        <p14:creationId xmlns:p14="http://schemas.microsoft.com/office/powerpoint/2010/main" val="83712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88B547B-FC1E-4BC6-80DF-746DCA82461D}" type="slidenum">
              <a:rPr lang="de-DE" smtClean="0"/>
              <a:pPr/>
              <a:t>10</a:t>
            </a:fld>
            <a:endParaRPr lang="de-DE"/>
          </a:p>
        </p:txBody>
      </p:sp>
    </p:spTree>
    <p:extLst>
      <p:ext uri="{BB962C8B-B14F-4D97-AF65-F5344CB8AC3E}">
        <p14:creationId xmlns:p14="http://schemas.microsoft.com/office/powerpoint/2010/main" val="2614754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riority 1">
    <p:spTree>
      <p:nvGrpSpPr>
        <p:cNvPr id="1" name=""/>
        <p:cNvGrpSpPr/>
        <p:nvPr/>
      </p:nvGrpSpPr>
      <p:grpSpPr>
        <a:xfrm>
          <a:off x="0" y="0"/>
          <a:ext cx="0" cy="0"/>
          <a:chOff x="0" y="0"/>
          <a:chExt cx="0" cy="0"/>
        </a:xfrm>
      </p:grpSpPr>
      <p:sp>
        <p:nvSpPr>
          <p:cNvPr id="13" name="Rechteck 12"/>
          <p:cNvSpPr/>
          <p:nvPr userDrawn="1"/>
        </p:nvSpPr>
        <p:spPr>
          <a:xfrm>
            <a:off x="0" y="1835150"/>
            <a:ext cx="9144000" cy="5022850"/>
          </a:xfrm>
          <a:prstGeom prst="rect">
            <a:avLst/>
          </a:prstGeom>
          <a:solidFill>
            <a:srgbClr val="EE6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1" name="Grafik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39446"/>
            <a:ext cx="9144000" cy="2197608"/>
          </a:xfrm>
          <a:prstGeom prst="rect">
            <a:avLst/>
          </a:prstGeom>
        </p:spPr>
      </p:pic>
      <p:sp>
        <p:nvSpPr>
          <p:cNvPr id="26" name="Textplatzhalter 6"/>
          <p:cNvSpPr>
            <a:spLocks noGrp="1"/>
          </p:cNvSpPr>
          <p:nvPr>
            <p:ph type="body" sz="quarter" idx="13" hasCustomPrompt="1"/>
          </p:nvPr>
        </p:nvSpPr>
        <p:spPr>
          <a:xfrm>
            <a:off x="697045" y="2883760"/>
            <a:ext cx="7667621" cy="722313"/>
          </a:xfrm>
        </p:spPr>
        <p:txBody>
          <a:bodyPr>
            <a:normAutofit/>
          </a:bodyPr>
          <a:lstStyle>
            <a:lvl1pPr marL="0" indent="0">
              <a:buNone/>
              <a:defRPr sz="4200" b="1" spc="130" baseline="0">
                <a:solidFill>
                  <a:schemeClr val="bg1"/>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PRESENTATION HEADING</a:t>
            </a:r>
          </a:p>
        </p:txBody>
      </p:sp>
      <p:sp>
        <p:nvSpPr>
          <p:cNvPr id="27" name="Textplatzhalter 21"/>
          <p:cNvSpPr>
            <a:spLocks noGrp="1"/>
          </p:cNvSpPr>
          <p:nvPr>
            <p:ph type="body" sz="quarter" idx="14" hasCustomPrompt="1"/>
          </p:nvPr>
        </p:nvSpPr>
        <p:spPr>
          <a:xfrm>
            <a:off x="709167" y="3686175"/>
            <a:ext cx="7667493" cy="636588"/>
          </a:xfrm>
        </p:spPr>
        <p:txBody>
          <a:bodyPr>
            <a:normAutofit/>
          </a:bodyPr>
          <a:lstStyle>
            <a:lvl1pPr marL="0" indent="0">
              <a:buNone/>
              <a:defRPr sz="3200" spc="-20" baseline="0">
                <a:solidFill>
                  <a:schemeClr val="bg1"/>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err="1"/>
              <a:t>Presentation</a:t>
            </a:r>
            <a:r>
              <a:rPr lang="de-DE" dirty="0"/>
              <a:t> </a:t>
            </a:r>
            <a:r>
              <a:rPr lang="de-DE" dirty="0" err="1"/>
              <a:t>Subheading</a:t>
            </a:r>
            <a:endParaRPr lang="de-DE" dirty="0"/>
          </a:p>
        </p:txBody>
      </p:sp>
      <p:sp>
        <p:nvSpPr>
          <p:cNvPr id="29" name="Textplatzhalter 24"/>
          <p:cNvSpPr>
            <a:spLocks noGrp="1"/>
          </p:cNvSpPr>
          <p:nvPr>
            <p:ph type="body" sz="quarter" idx="16" hasCustomPrompt="1"/>
          </p:nvPr>
        </p:nvSpPr>
        <p:spPr>
          <a:xfrm>
            <a:off x="724175" y="6049491"/>
            <a:ext cx="4244800" cy="376710"/>
          </a:xfrm>
        </p:spPr>
        <p:txBody>
          <a:bodyPr>
            <a:normAutofit/>
          </a:bodyPr>
          <a:lstStyle>
            <a:lvl1pPr marL="0" indent="0">
              <a:lnSpc>
                <a:spcPts val="1920"/>
              </a:lnSpc>
              <a:spcBef>
                <a:spcPts val="0"/>
              </a:spcBef>
              <a:buNone/>
              <a:defRPr sz="1800" baseline="0">
                <a:solidFill>
                  <a:schemeClr val="bg1"/>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ROSTOCK, 1 JANUARY 2016</a:t>
            </a:r>
          </a:p>
        </p:txBody>
      </p:sp>
      <p:sp>
        <p:nvSpPr>
          <p:cNvPr id="33" name="Bildplatzhalter 18"/>
          <p:cNvSpPr>
            <a:spLocks noGrp="1"/>
          </p:cNvSpPr>
          <p:nvPr>
            <p:ph type="pic" sz="quarter" idx="17" hasCustomPrompt="1"/>
          </p:nvPr>
        </p:nvSpPr>
        <p:spPr>
          <a:xfrm>
            <a:off x="7010000" y="710190"/>
            <a:ext cx="1316736" cy="448056"/>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here</a:t>
            </a:r>
            <a:r>
              <a:rPr lang="de-DE" dirty="0"/>
              <a:t> </a:t>
            </a:r>
            <a:r>
              <a:rPr lang="de-DE" dirty="0" err="1"/>
              <a:t>to</a:t>
            </a:r>
            <a:r>
              <a:rPr lang="de-DE" dirty="0"/>
              <a:t> </a:t>
            </a:r>
            <a:r>
              <a:rPr lang="de-DE" dirty="0" err="1"/>
              <a:t>place</a:t>
            </a:r>
            <a:r>
              <a:rPr lang="de-DE" dirty="0"/>
              <a:t> a logo</a:t>
            </a:r>
          </a:p>
        </p:txBody>
      </p:sp>
      <p:sp>
        <p:nvSpPr>
          <p:cNvPr id="34" name="Bildplatzhalter 18"/>
          <p:cNvSpPr>
            <a:spLocks noGrp="1"/>
          </p:cNvSpPr>
          <p:nvPr>
            <p:ph type="pic" sz="quarter" idx="18" hasCustomPrompt="1"/>
          </p:nvPr>
        </p:nvSpPr>
        <p:spPr>
          <a:xfrm>
            <a:off x="5449822" y="701564"/>
            <a:ext cx="1316736" cy="448056"/>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here</a:t>
            </a:r>
            <a:r>
              <a:rPr lang="de-DE" dirty="0"/>
              <a:t> </a:t>
            </a:r>
            <a:r>
              <a:rPr lang="de-DE" dirty="0" err="1"/>
              <a:t>to</a:t>
            </a:r>
            <a:r>
              <a:rPr lang="de-DE" dirty="0"/>
              <a:t> </a:t>
            </a:r>
            <a:r>
              <a:rPr lang="de-DE" dirty="0" err="1"/>
              <a:t>place</a:t>
            </a:r>
            <a:r>
              <a:rPr lang="de-DE" dirty="0"/>
              <a:t> a logo</a:t>
            </a:r>
          </a:p>
        </p:txBody>
      </p:sp>
      <p:sp>
        <p:nvSpPr>
          <p:cNvPr id="35" name="Textplatzhalter 24"/>
          <p:cNvSpPr>
            <a:spLocks noGrp="1"/>
          </p:cNvSpPr>
          <p:nvPr>
            <p:ph type="body" sz="quarter" idx="15" hasCustomPrompt="1"/>
          </p:nvPr>
        </p:nvSpPr>
        <p:spPr>
          <a:xfrm>
            <a:off x="721289" y="4811240"/>
            <a:ext cx="4244800" cy="758825"/>
          </a:xfrm>
        </p:spPr>
        <p:txBody>
          <a:bodyPr>
            <a:normAutofit/>
          </a:bodyPr>
          <a:lstStyle>
            <a:lvl1pPr marL="0" indent="0">
              <a:lnSpc>
                <a:spcPts val="1920"/>
              </a:lnSpc>
              <a:spcBef>
                <a:spcPts val="0"/>
              </a:spcBef>
              <a:buNone/>
              <a:defRPr sz="1800">
                <a:solidFill>
                  <a:schemeClr val="bg1"/>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Name, Organisation</a:t>
            </a:r>
            <a:br>
              <a:rPr lang="de-DE" dirty="0"/>
            </a:br>
            <a:r>
              <a:rPr lang="de-DE" dirty="0"/>
              <a:t>Conference, Location</a:t>
            </a:r>
          </a:p>
        </p:txBody>
      </p:sp>
      <p:pic>
        <p:nvPicPr>
          <p:cNvPr id="1026" name="Picture 2"/>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316414" y="557266"/>
            <a:ext cx="3030934" cy="82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888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ext Slid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4667873"/>
            <a:ext cx="9144000" cy="2197608"/>
          </a:xfrm>
          <a:prstGeom prst="rect">
            <a:avLst/>
          </a:prstGeom>
        </p:spPr>
      </p:pic>
      <p:sp>
        <p:nvSpPr>
          <p:cNvPr id="6"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‹Nr.›</a:t>
            </a:fld>
            <a:endParaRPr lang="de-DE" dirty="0"/>
          </a:p>
        </p:txBody>
      </p:sp>
      <p:sp>
        <p:nvSpPr>
          <p:cNvPr id="10" name="Textplatzhalter 20"/>
          <p:cNvSpPr>
            <a:spLocks noGrp="1"/>
          </p:cNvSpPr>
          <p:nvPr>
            <p:ph type="body" sz="quarter" idx="14" hasCustomPrompt="1"/>
          </p:nvPr>
        </p:nvSpPr>
        <p:spPr>
          <a:xfrm>
            <a:off x="735999" y="560494"/>
            <a:ext cx="7671401" cy="452601"/>
          </a:xfrm>
        </p:spPr>
        <p:txBody>
          <a:bodyPr>
            <a:noAutofit/>
          </a:bodyPr>
          <a:lstStyle>
            <a:lvl1pPr marL="0" indent="0">
              <a:buNone/>
              <a:defRPr sz="3200" b="1" spc="80" baseline="0">
                <a:solidFill>
                  <a:srgbClr val="EE6907"/>
                </a:solidFill>
              </a:defRPr>
            </a:lvl1pPr>
          </a:lstStyle>
          <a:p>
            <a:pPr lvl="0"/>
            <a:r>
              <a:rPr lang="de-DE" dirty="0"/>
              <a:t>Slide </a:t>
            </a:r>
            <a:r>
              <a:rPr lang="de-DE" dirty="0" err="1"/>
              <a:t>Heading</a:t>
            </a:r>
            <a:endParaRPr lang="de-DE" dirty="0"/>
          </a:p>
        </p:txBody>
      </p:sp>
      <p:sp>
        <p:nvSpPr>
          <p:cNvPr id="11" name="Textplatzhalter 22"/>
          <p:cNvSpPr>
            <a:spLocks noGrp="1"/>
          </p:cNvSpPr>
          <p:nvPr>
            <p:ph type="body" sz="quarter" idx="15" hasCustomPrompt="1"/>
          </p:nvPr>
        </p:nvSpPr>
        <p:spPr>
          <a:xfrm>
            <a:off x="735999" y="1021911"/>
            <a:ext cx="7671401" cy="526958"/>
          </a:xfrm>
        </p:spPr>
        <p:txBody>
          <a:bodyPr>
            <a:noAutofit/>
          </a:bodyPr>
          <a:lstStyle>
            <a:lvl1pPr marL="0" indent="0">
              <a:buNone/>
              <a:defRPr sz="3200" spc="7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14" name="Textplatzhalter 3"/>
          <p:cNvSpPr>
            <a:spLocks noGrp="1"/>
          </p:cNvSpPr>
          <p:nvPr>
            <p:ph type="body" sz="quarter" idx="24" hasCustomPrompt="1"/>
          </p:nvPr>
        </p:nvSpPr>
        <p:spPr>
          <a:xfrm>
            <a:off x="736600" y="1613521"/>
            <a:ext cx="7670800" cy="1973887"/>
          </a:xfrm>
        </p:spPr>
        <p:txBody>
          <a:bodyPr>
            <a:normAutofit/>
          </a:bodyPr>
          <a:lstStyle>
            <a:lvl1pPr marL="342900" indent="-342900">
              <a:lnSpc>
                <a:spcPct val="100000"/>
              </a:lnSpc>
              <a:spcBef>
                <a:spcPts val="0"/>
              </a:spcBef>
              <a:buFont typeface="Arial" panose="020B0604020202020204" pitchFamily="34" charset="0"/>
              <a:buChar char="•"/>
              <a:defRPr sz="2400">
                <a:solidFill>
                  <a:srgbClr val="535353"/>
                </a:solidFill>
              </a:defRPr>
            </a:lvl1pPr>
            <a:lvl2pPr marL="395903" indent="0">
              <a:lnSpc>
                <a:spcPts val="1560"/>
              </a:lnSpc>
              <a:buNone/>
              <a:defRPr>
                <a:solidFill>
                  <a:srgbClr val="164194"/>
                </a:solidFill>
              </a:defRPr>
            </a:lvl2pPr>
            <a:lvl3pPr>
              <a:lnSpc>
                <a:spcPts val="1560"/>
              </a:lnSpc>
              <a:buClr>
                <a:srgbClr val="164194"/>
              </a:buClr>
              <a:defRPr>
                <a:solidFill>
                  <a:srgbClr val="164194"/>
                </a:solidFill>
              </a:defRPr>
            </a:lvl3pPr>
            <a:lvl4pPr>
              <a:lnSpc>
                <a:spcPts val="1560"/>
              </a:lnSpc>
              <a:defRPr>
                <a:solidFill>
                  <a:srgbClr val="164194"/>
                </a:solidFill>
              </a:defRPr>
            </a:lvl4pPr>
            <a:lvl5pPr>
              <a:lnSpc>
                <a:spcPts val="1560"/>
              </a:lnSpc>
              <a:defRPr>
                <a:solidFill>
                  <a:srgbClr val="164194"/>
                </a:solidFill>
              </a:defRPr>
            </a:lvl5pPr>
          </a:lstStyle>
          <a:p>
            <a:pPr marL="342900" indent="-342900">
              <a:buFont typeface="Arial" panose="020B0604020202020204" pitchFamily="34" charset="0"/>
              <a:buChar char="•"/>
            </a:pPr>
            <a:r>
              <a:rPr lang="de-DE" dirty="0"/>
              <a:t>e.g. </a:t>
            </a: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p:txBody>
      </p:sp>
      <p:sp>
        <p:nvSpPr>
          <p:cNvPr id="19"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rgbClr val="535353"/>
                </a:solidFill>
              </a:defRPr>
            </a:lvl1pPr>
          </a:lstStyle>
          <a:p>
            <a:pPr lvl="0"/>
            <a:r>
              <a:rPr lang="de-DE" dirty="0" err="1"/>
              <a:t>Overline</a:t>
            </a:r>
            <a:endParaRPr lang="de-DE" dirty="0"/>
          </a:p>
        </p:txBody>
      </p:sp>
      <p:sp>
        <p:nvSpPr>
          <p:cNvPr id="17"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8"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Tree>
    <p:extLst>
      <p:ext uri="{BB962C8B-B14F-4D97-AF65-F5344CB8AC3E}">
        <p14:creationId xmlns:p14="http://schemas.microsoft.com/office/powerpoint/2010/main" val="1311977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 and Image">
    <p:spTree>
      <p:nvGrpSpPr>
        <p:cNvPr id="1" name=""/>
        <p:cNvGrpSpPr/>
        <p:nvPr/>
      </p:nvGrpSpPr>
      <p:grpSpPr>
        <a:xfrm>
          <a:off x="0" y="0"/>
          <a:ext cx="0" cy="0"/>
          <a:chOff x="0" y="0"/>
          <a:chExt cx="0" cy="0"/>
        </a:xfrm>
      </p:grpSpPr>
      <p:pic>
        <p:nvPicPr>
          <p:cNvPr id="15" name="Grafik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4655409"/>
            <a:ext cx="9144000" cy="2197607"/>
          </a:xfrm>
          <a:prstGeom prst="rect">
            <a:avLst/>
          </a:prstGeom>
        </p:spPr>
      </p:pic>
      <p:sp>
        <p:nvSpPr>
          <p:cNvPr id="8" name="Bildplatzhalter 6"/>
          <p:cNvSpPr>
            <a:spLocks noGrp="1"/>
          </p:cNvSpPr>
          <p:nvPr>
            <p:ph type="pic" sz="quarter" idx="13" hasCustomPrompt="1"/>
          </p:nvPr>
        </p:nvSpPr>
        <p:spPr>
          <a:xfrm>
            <a:off x="828674" y="1562573"/>
            <a:ext cx="3619757" cy="3847627"/>
          </a:xfrm>
        </p:spPr>
        <p:txBody>
          <a:bodyPr/>
          <a:lstStyle>
            <a:lvl1pPr marL="0" indent="0" algn="ctr">
              <a:buNone/>
              <a:defRPr lang="de-DE" sz="2800" kern="1200" dirty="0">
                <a:solidFill>
                  <a:srgbClr val="535353"/>
                </a:solidFill>
                <a:latin typeface="+mn-lt"/>
                <a:ea typeface="+mn-ea"/>
                <a:cs typeface="+mn-cs"/>
              </a:defRPr>
            </a:lvl1pPr>
          </a:lstStyle>
          <a:p>
            <a:r>
              <a:rPr lang="de-DE" dirty="0"/>
              <a:t/>
            </a:r>
            <a:br>
              <a:rPr lang="de-DE" dirty="0"/>
            </a:br>
            <a:r>
              <a:rPr lang="de-DE" dirty="0"/>
              <a:t/>
            </a:r>
            <a:br>
              <a:rPr lang="de-DE" dirty="0"/>
            </a:br>
            <a:r>
              <a:rPr lang="de-DE" dirty="0"/>
              <a:t>Click </a:t>
            </a:r>
            <a:r>
              <a:rPr lang="de-DE" dirty="0" err="1"/>
              <a:t>to</a:t>
            </a:r>
            <a:r>
              <a:rPr lang="de-DE" dirty="0"/>
              <a:t> </a:t>
            </a:r>
            <a:r>
              <a:rPr lang="de-DE" dirty="0" err="1"/>
              <a:t>add</a:t>
            </a:r>
            <a:r>
              <a:rPr lang="de-DE" dirty="0"/>
              <a:t> </a:t>
            </a:r>
            <a:r>
              <a:rPr lang="de-DE" dirty="0" err="1"/>
              <a:t>picture</a:t>
            </a:r>
            <a:endParaRPr lang="de-DE" dirty="0"/>
          </a:p>
        </p:txBody>
      </p:sp>
      <p:sp>
        <p:nvSpPr>
          <p:cNvPr id="11" name="Textplatzhalter 18"/>
          <p:cNvSpPr>
            <a:spLocks noGrp="1"/>
          </p:cNvSpPr>
          <p:nvPr>
            <p:ph type="body" sz="quarter" idx="16" hasCustomPrompt="1"/>
          </p:nvPr>
        </p:nvSpPr>
        <p:spPr>
          <a:xfrm>
            <a:off x="4597400" y="4947166"/>
            <a:ext cx="3810000" cy="463034"/>
          </a:xfrm>
        </p:spPr>
        <p:txBody>
          <a:bodyPr>
            <a:noAutofit/>
          </a:bodyPr>
          <a:lstStyle>
            <a:lvl1pPr marL="0" indent="0">
              <a:buNone/>
              <a:defRPr sz="1800" b="0" spc="30" baseline="0">
                <a:solidFill>
                  <a:srgbClr val="575756"/>
                </a:solidFill>
              </a:defRPr>
            </a:lvl1pPr>
          </a:lstStyle>
          <a:p>
            <a:pPr lvl="0"/>
            <a:r>
              <a:rPr lang="de-DE" dirty="0"/>
              <a:t>Source:  Um </a:t>
            </a:r>
            <a:r>
              <a:rPr lang="de-DE" dirty="0" err="1"/>
              <a:t>rerum</a:t>
            </a:r>
            <a:r>
              <a:rPr lang="de-DE" dirty="0"/>
              <a:t> et </a:t>
            </a:r>
            <a:r>
              <a:rPr lang="de-DE" dirty="0" err="1"/>
              <a:t>que</a:t>
            </a:r>
            <a:r>
              <a:rPr lang="de-DE" dirty="0"/>
              <a:t> </a:t>
            </a:r>
            <a:r>
              <a:rPr lang="de-DE" dirty="0" err="1"/>
              <a:t>culla</a:t>
            </a:r>
            <a:r>
              <a:rPr lang="de-DE" dirty="0"/>
              <a:t> </a:t>
            </a:r>
            <a:r>
              <a:rPr lang="de-DE" dirty="0" err="1"/>
              <a:t>volorrunt</a:t>
            </a:r>
            <a:r>
              <a:rPr lang="de-DE" dirty="0"/>
              <a:t>. </a:t>
            </a:r>
          </a:p>
        </p:txBody>
      </p:sp>
      <p:sp>
        <p:nvSpPr>
          <p:cNvPr id="16"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7"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4"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‹Nr.›</a:t>
            </a:fld>
            <a:endParaRPr lang="de-DE" dirty="0"/>
          </a:p>
        </p:txBody>
      </p:sp>
      <p:sp>
        <p:nvSpPr>
          <p:cNvPr id="18" name="Textplatzhalter 20"/>
          <p:cNvSpPr>
            <a:spLocks noGrp="1"/>
          </p:cNvSpPr>
          <p:nvPr>
            <p:ph type="body" sz="quarter" idx="31" hasCustomPrompt="1"/>
          </p:nvPr>
        </p:nvSpPr>
        <p:spPr>
          <a:xfrm>
            <a:off x="735999" y="560494"/>
            <a:ext cx="7671401" cy="452601"/>
          </a:xfrm>
        </p:spPr>
        <p:txBody>
          <a:bodyPr>
            <a:noAutofit/>
          </a:bodyPr>
          <a:lstStyle>
            <a:lvl1pPr marL="0" indent="0">
              <a:buNone/>
              <a:defRPr sz="3200" b="1" spc="80" baseline="0">
                <a:solidFill>
                  <a:srgbClr val="EE6907"/>
                </a:solidFill>
              </a:defRPr>
            </a:lvl1pPr>
          </a:lstStyle>
          <a:p>
            <a:pPr lvl="0"/>
            <a:r>
              <a:rPr lang="de-DE" dirty="0"/>
              <a:t>Slide </a:t>
            </a:r>
            <a:r>
              <a:rPr lang="de-DE" dirty="0" err="1"/>
              <a:t>Heading</a:t>
            </a:r>
            <a:endParaRPr lang="de-DE" dirty="0"/>
          </a:p>
        </p:txBody>
      </p:sp>
      <p:sp>
        <p:nvSpPr>
          <p:cNvPr id="20" name="Textplatzhalter 22"/>
          <p:cNvSpPr>
            <a:spLocks noGrp="1"/>
          </p:cNvSpPr>
          <p:nvPr>
            <p:ph type="body" sz="quarter" idx="32" hasCustomPrompt="1"/>
          </p:nvPr>
        </p:nvSpPr>
        <p:spPr>
          <a:xfrm>
            <a:off x="735999" y="1021911"/>
            <a:ext cx="7671401" cy="526958"/>
          </a:xfrm>
        </p:spPr>
        <p:txBody>
          <a:bodyPr>
            <a:noAutofit/>
          </a:bodyPr>
          <a:lstStyle>
            <a:lvl1pPr marL="0" indent="0">
              <a:buNone/>
              <a:defRPr sz="3200" spc="7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21"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rgbClr val="535353"/>
                </a:solidFill>
              </a:defRPr>
            </a:lvl1pPr>
          </a:lstStyle>
          <a:p>
            <a:pPr lvl="0"/>
            <a:r>
              <a:rPr lang="de-DE" dirty="0" err="1"/>
              <a:t>Overline</a:t>
            </a:r>
            <a:endParaRPr lang="de-DE" dirty="0"/>
          </a:p>
        </p:txBody>
      </p:sp>
      <p:sp>
        <p:nvSpPr>
          <p:cNvPr id="24" name="Textplatzhalter 16"/>
          <p:cNvSpPr>
            <a:spLocks noGrp="1"/>
          </p:cNvSpPr>
          <p:nvPr>
            <p:ph type="body" sz="quarter" idx="17" hasCustomPrompt="1"/>
          </p:nvPr>
        </p:nvSpPr>
        <p:spPr>
          <a:xfrm>
            <a:off x="4571018" y="1450110"/>
            <a:ext cx="3912582" cy="3515528"/>
          </a:xfrm>
        </p:spPr>
        <p:txBody>
          <a:bodyPr>
            <a:noAutofit/>
          </a:bodyPr>
          <a:lstStyle>
            <a:lvl1pPr marL="342900" marR="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sz="2400" kern="1000" spc="0" baseline="0">
                <a:solidFill>
                  <a:srgbClr val="535353"/>
                </a:solidFill>
              </a:defRPr>
            </a:lvl1pPr>
          </a:lstStyle>
          <a:p>
            <a:pPr marL="342900" indent="-342900">
              <a:buFont typeface="Arial" panose="020B0604020202020204" pitchFamily="34" charset="0"/>
              <a:buChar char="•"/>
            </a:pPr>
            <a:r>
              <a:rPr lang="de-DE" dirty="0"/>
              <a:t>e.g. </a:t>
            </a: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p:txBody>
      </p:sp>
    </p:spTree>
    <p:extLst>
      <p:ext uri="{BB962C8B-B14F-4D97-AF65-F5344CB8AC3E}">
        <p14:creationId xmlns:p14="http://schemas.microsoft.com/office/powerpoint/2010/main" val="896943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Image">
    <p:spTree>
      <p:nvGrpSpPr>
        <p:cNvPr id="1" name=""/>
        <p:cNvGrpSpPr/>
        <p:nvPr/>
      </p:nvGrpSpPr>
      <p:grpSpPr>
        <a:xfrm>
          <a:off x="0" y="0"/>
          <a:ext cx="0" cy="0"/>
          <a:chOff x="0" y="0"/>
          <a:chExt cx="0" cy="0"/>
        </a:xfrm>
      </p:grpSpPr>
      <p:pic>
        <p:nvPicPr>
          <p:cNvPr id="15" name="Grafik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4655409"/>
            <a:ext cx="9144000" cy="2197607"/>
          </a:xfrm>
          <a:prstGeom prst="rect">
            <a:avLst/>
          </a:prstGeom>
        </p:spPr>
      </p:pic>
      <p:sp>
        <p:nvSpPr>
          <p:cNvPr id="14" name="Bildplatzhalter 6"/>
          <p:cNvSpPr>
            <a:spLocks noGrp="1"/>
          </p:cNvSpPr>
          <p:nvPr>
            <p:ph type="pic" sz="quarter" idx="13" hasCustomPrompt="1"/>
          </p:nvPr>
        </p:nvSpPr>
        <p:spPr>
          <a:xfrm>
            <a:off x="828674" y="1636713"/>
            <a:ext cx="7578725" cy="3856037"/>
          </a:xfrm>
        </p:spPr>
        <p:txBody>
          <a:bodyPr/>
          <a:lstStyle>
            <a:lvl1pPr marL="0" indent="0" algn="ctr">
              <a:buNone/>
              <a:defRPr>
                <a:solidFill>
                  <a:srgbClr val="535353"/>
                </a:solidFill>
              </a:defRPr>
            </a:lvl1pPr>
          </a:lstStyle>
          <a:p>
            <a:r>
              <a:rPr lang="de-DE" dirty="0"/>
              <a:t/>
            </a:r>
            <a:br>
              <a:rPr lang="de-DE" dirty="0"/>
            </a:br>
            <a:r>
              <a:rPr lang="de-DE" dirty="0"/>
              <a:t/>
            </a:r>
            <a:br>
              <a:rPr lang="de-DE" dirty="0"/>
            </a:br>
            <a:r>
              <a:rPr lang="de-DE" dirty="0"/>
              <a:t>Click </a:t>
            </a:r>
            <a:r>
              <a:rPr lang="de-DE" dirty="0" err="1"/>
              <a:t>to</a:t>
            </a:r>
            <a:r>
              <a:rPr lang="de-DE" dirty="0"/>
              <a:t> </a:t>
            </a:r>
            <a:r>
              <a:rPr lang="de-DE" dirty="0" err="1"/>
              <a:t>add</a:t>
            </a:r>
            <a:r>
              <a:rPr lang="de-DE" dirty="0"/>
              <a:t> </a:t>
            </a:r>
            <a:r>
              <a:rPr lang="de-DE" dirty="0" err="1"/>
              <a:t>picture</a:t>
            </a:r>
            <a:endParaRPr lang="de-DE" dirty="0"/>
          </a:p>
        </p:txBody>
      </p:sp>
      <p:sp>
        <p:nvSpPr>
          <p:cNvPr id="16"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‹Nr.›</a:t>
            </a:fld>
            <a:endParaRPr lang="de-DE" dirty="0"/>
          </a:p>
        </p:txBody>
      </p:sp>
      <p:sp>
        <p:nvSpPr>
          <p:cNvPr id="17" name="Textplatzhalter 20"/>
          <p:cNvSpPr>
            <a:spLocks noGrp="1"/>
          </p:cNvSpPr>
          <p:nvPr>
            <p:ph type="body" sz="quarter" idx="31" hasCustomPrompt="1"/>
          </p:nvPr>
        </p:nvSpPr>
        <p:spPr>
          <a:xfrm>
            <a:off x="735999" y="560494"/>
            <a:ext cx="7671401" cy="452601"/>
          </a:xfrm>
        </p:spPr>
        <p:txBody>
          <a:bodyPr>
            <a:noAutofit/>
          </a:bodyPr>
          <a:lstStyle>
            <a:lvl1pPr marL="0" indent="0">
              <a:buNone/>
              <a:defRPr sz="3200" b="1" spc="80" baseline="0">
                <a:solidFill>
                  <a:srgbClr val="EE6907"/>
                </a:solidFill>
              </a:defRPr>
            </a:lvl1pPr>
          </a:lstStyle>
          <a:p>
            <a:pPr lvl="0"/>
            <a:r>
              <a:rPr lang="de-DE" dirty="0"/>
              <a:t>Slide </a:t>
            </a:r>
            <a:r>
              <a:rPr lang="de-DE" dirty="0" err="1"/>
              <a:t>Heading</a:t>
            </a:r>
            <a:endParaRPr lang="de-DE" dirty="0"/>
          </a:p>
        </p:txBody>
      </p:sp>
      <p:sp>
        <p:nvSpPr>
          <p:cNvPr id="20" name="Textplatzhalter 22"/>
          <p:cNvSpPr>
            <a:spLocks noGrp="1"/>
          </p:cNvSpPr>
          <p:nvPr>
            <p:ph type="body" sz="quarter" idx="32" hasCustomPrompt="1"/>
          </p:nvPr>
        </p:nvSpPr>
        <p:spPr>
          <a:xfrm>
            <a:off x="735999" y="1021911"/>
            <a:ext cx="7671401" cy="526958"/>
          </a:xfrm>
        </p:spPr>
        <p:txBody>
          <a:bodyPr>
            <a:noAutofit/>
          </a:bodyPr>
          <a:lstStyle>
            <a:lvl1pPr marL="0" indent="0">
              <a:buNone/>
              <a:defRPr sz="3200" spc="7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21"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rgbClr val="535353"/>
                </a:solidFill>
              </a:defRPr>
            </a:lvl1pPr>
          </a:lstStyle>
          <a:p>
            <a:pPr lvl="0"/>
            <a:r>
              <a:rPr lang="de-DE" dirty="0" err="1"/>
              <a:t>Overline</a:t>
            </a:r>
            <a:endParaRPr lang="de-DE" dirty="0"/>
          </a:p>
        </p:txBody>
      </p:sp>
      <p:sp>
        <p:nvSpPr>
          <p:cNvPr id="22"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23"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Tree>
    <p:extLst>
      <p:ext uri="{BB962C8B-B14F-4D97-AF65-F5344CB8AC3E}">
        <p14:creationId xmlns:p14="http://schemas.microsoft.com/office/powerpoint/2010/main" val="305490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Image full size">
    <p:bg>
      <p:bgRef idx="1001">
        <a:schemeClr val="bg1"/>
      </p:bgRef>
    </p:bg>
    <p:spTree>
      <p:nvGrpSpPr>
        <p:cNvPr id="1" name=""/>
        <p:cNvGrpSpPr/>
        <p:nvPr/>
      </p:nvGrpSpPr>
      <p:grpSpPr>
        <a:xfrm>
          <a:off x="0" y="0"/>
          <a:ext cx="0" cy="0"/>
          <a:chOff x="0" y="0"/>
          <a:chExt cx="0" cy="0"/>
        </a:xfrm>
      </p:grpSpPr>
      <p:sp>
        <p:nvSpPr>
          <p:cNvPr id="15" name="Bildplatzhalter 14"/>
          <p:cNvSpPr>
            <a:spLocks noGrp="1"/>
          </p:cNvSpPr>
          <p:nvPr>
            <p:ph type="pic" sz="quarter" idx="31" hasCustomPrompt="1"/>
          </p:nvPr>
        </p:nvSpPr>
        <p:spPr>
          <a:xfrm>
            <a:off x="0" y="0"/>
            <a:ext cx="9146646" cy="5875876"/>
          </a:xfrm>
          <a:custGeom>
            <a:avLst/>
            <a:gdLst>
              <a:gd name="connsiteX0" fmla="*/ 0 w 4121150"/>
              <a:gd name="connsiteY0" fmla="*/ 0 h 1841500"/>
              <a:gd name="connsiteX1" fmla="*/ 2060575 w 4121150"/>
              <a:gd name="connsiteY1" fmla="*/ 0 h 1841500"/>
              <a:gd name="connsiteX2" fmla="*/ 4121150 w 4121150"/>
              <a:gd name="connsiteY2" fmla="*/ 920750 h 1841500"/>
              <a:gd name="connsiteX3" fmla="*/ 2060575 w 4121150"/>
              <a:gd name="connsiteY3" fmla="*/ 1841500 h 1841500"/>
              <a:gd name="connsiteX4" fmla="*/ 0 w 4121150"/>
              <a:gd name="connsiteY4" fmla="*/ 1841500 h 1841500"/>
              <a:gd name="connsiteX5" fmla="*/ 0 w 4121150"/>
              <a:gd name="connsiteY5" fmla="*/ 0 h 1841500"/>
              <a:gd name="connsiteX0" fmla="*/ 8553600 w 8596146"/>
              <a:gd name="connsiteY0" fmla="*/ 0 h 3533500"/>
              <a:gd name="connsiteX1" fmla="*/ 2060575 w 8596146"/>
              <a:gd name="connsiteY1" fmla="*/ 1692000 h 3533500"/>
              <a:gd name="connsiteX2" fmla="*/ 4121150 w 8596146"/>
              <a:gd name="connsiteY2" fmla="*/ 2612750 h 3533500"/>
              <a:gd name="connsiteX3" fmla="*/ 2060575 w 8596146"/>
              <a:gd name="connsiteY3" fmla="*/ 3533500 h 3533500"/>
              <a:gd name="connsiteX4" fmla="*/ 0 w 8596146"/>
              <a:gd name="connsiteY4" fmla="*/ 3533500 h 3533500"/>
              <a:gd name="connsiteX5" fmla="*/ 8553600 w 8596146"/>
              <a:gd name="connsiteY5" fmla="*/ 0 h 3533500"/>
              <a:gd name="connsiteX0" fmla="*/ 9129600 w 9172146"/>
              <a:gd name="connsiteY0" fmla="*/ 0 h 3533500"/>
              <a:gd name="connsiteX1" fmla="*/ 2636575 w 9172146"/>
              <a:gd name="connsiteY1" fmla="*/ 1692000 h 3533500"/>
              <a:gd name="connsiteX2" fmla="*/ 4697150 w 9172146"/>
              <a:gd name="connsiteY2" fmla="*/ 2612750 h 3533500"/>
              <a:gd name="connsiteX3" fmla="*/ 2636575 w 9172146"/>
              <a:gd name="connsiteY3" fmla="*/ 3533500 h 3533500"/>
              <a:gd name="connsiteX4" fmla="*/ 0 w 9172146"/>
              <a:gd name="connsiteY4" fmla="*/ 12700 h 3533500"/>
              <a:gd name="connsiteX5" fmla="*/ 9129600 w 9172146"/>
              <a:gd name="connsiteY5" fmla="*/ 0 h 3533500"/>
              <a:gd name="connsiteX0" fmla="*/ 9142625 w 9185171"/>
              <a:gd name="connsiteY0" fmla="*/ 0 h 5902300"/>
              <a:gd name="connsiteX1" fmla="*/ 2649600 w 9185171"/>
              <a:gd name="connsiteY1" fmla="*/ 1692000 h 5902300"/>
              <a:gd name="connsiteX2" fmla="*/ 4710175 w 9185171"/>
              <a:gd name="connsiteY2" fmla="*/ 2612750 h 5902300"/>
              <a:gd name="connsiteX3" fmla="*/ 0 w 9185171"/>
              <a:gd name="connsiteY3" fmla="*/ 5902300 h 5902300"/>
              <a:gd name="connsiteX4" fmla="*/ 13025 w 9185171"/>
              <a:gd name="connsiteY4" fmla="*/ 12700 h 5902300"/>
              <a:gd name="connsiteX5" fmla="*/ 9142625 w 9185171"/>
              <a:gd name="connsiteY5" fmla="*/ 0 h 5902300"/>
              <a:gd name="connsiteX0" fmla="*/ 9142625 w 9342984"/>
              <a:gd name="connsiteY0" fmla="*/ 0 h 5902300"/>
              <a:gd name="connsiteX1" fmla="*/ 9144000 w 9342984"/>
              <a:gd name="connsiteY1" fmla="*/ 5860800 h 5902300"/>
              <a:gd name="connsiteX2" fmla="*/ 4710175 w 9342984"/>
              <a:gd name="connsiteY2" fmla="*/ 2612750 h 5902300"/>
              <a:gd name="connsiteX3" fmla="*/ 0 w 9342984"/>
              <a:gd name="connsiteY3" fmla="*/ 5902300 h 5902300"/>
              <a:gd name="connsiteX4" fmla="*/ 13025 w 9342984"/>
              <a:gd name="connsiteY4" fmla="*/ 12700 h 5902300"/>
              <a:gd name="connsiteX5" fmla="*/ 9142625 w 9342984"/>
              <a:gd name="connsiteY5" fmla="*/ 0 h 5902300"/>
              <a:gd name="connsiteX0" fmla="*/ 9142625 w 9341062"/>
              <a:gd name="connsiteY0" fmla="*/ 0 h 5902300"/>
              <a:gd name="connsiteX1" fmla="*/ 9144000 w 9341062"/>
              <a:gd name="connsiteY1" fmla="*/ 5860800 h 5902300"/>
              <a:gd name="connsiteX2" fmla="*/ 4616575 w 9341062"/>
              <a:gd name="connsiteY2" fmla="*/ 5629550 h 5902300"/>
              <a:gd name="connsiteX3" fmla="*/ 0 w 9341062"/>
              <a:gd name="connsiteY3" fmla="*/ 5902300 h 5902300"/>
              <a:gd name="connsiteX4" fmla="*/ 13025 w 9341062"/>
              <a:gd name="connsiteY4" fmla="*/ 12700 h 5902300"/>
              <a:gd name="connsiteX5" fmla="*/ 9142625 w 9341062"/>
              <a:gd name="connsiteY5" fmla="*/ 0 h 5902300"/>
              <a:gd name="connsiteX0" fmla="*/ 9142625 w 9341062"/>
              <a:gd name="connsiteY0" fmla="*/ 0 h 5902300"/>
              <a:gd name="connsiteX1" fmla="*/ 9144000 w 9341062"/>
              <a:gd name="connsiteY1" fmla="*/ 5860800 h 5902300"/>
              <a:gd name="connsiteX2" fmla="*/ 4616575 w 9341062"/>
              <a:gd name="connsiteY2" fmla="*/ 5629550 h 5902300"/>
              <a:gd name="connsiteX3" fmla="*/ 0 w 9341062"/>
              <a:gd name="connsiteY3" fmla="*/ 5902300 h 5902300"/>
              <a:gd name="connsiteX4" fmla="*/ 13025 w 9341062"/>
              <a:gd name="connsiteY4" fmla="*/ 12700 h 5902300"/>
              <a:gd name="connsiteX5" fmla="*/ 9142625 w 9341062"/>
              <a:gd name="connsiteY5" fmla="*/ 0 h 5902300"/>
              <a:gd name="connsiteX0" fmla="*/ 9142625 w 9450838"/>
              <a:gd name="connsiteY0" fmla="*/ 0 h 5902300"/>
              <a:gd name="connsiteX1" fmla="*/ 9144000 w 9450838"/>
              <a:gd name="connsiteY1" fmla="*/ 5860800 h 5902300"/>
              <a:gd name="connsiteX2" fmla="*/ 4616575 w 9450838"/>
              <a:gd name="connsiteY2" fmla="*/ 5629550 h 5902300"/>
              <a:gd name="connsiteX3" fmla="*/ 0 w 9450838"/>
              <a:gd name="connsiteY3" fmla="*/ 5902300 h 5902300"/>
              <a:gd name="connsiteX4" fmla="*/ 13025 w 9450838"/>
              <a:gd name="connsiteY4" fmla="*/ 12700 h 5902300"/>
              <a:gd name="connsiteX5" fmla="*/ 9142625 w 9450838"/>
              <a:gd name="connsiteY5" fmla="*/ 0 h 5902300"/>
              <a:gd name="connsiteX0" fmla="*/ 9142625 w 9151489"/>
              <a:gd name="connsiteY0" fmla="*/ 0 h 5902300"/>
              <a:gd name="connsiteX1" fmla="*/ 9144000 w 9151489"/>
              <a:gd name="connsiteY1" fmla="*/ 5860800 h 5902300"/>
              <a:gd name="connsiteX2" fmla="*/ 4616575 w 9151489"/>
              <a:gd name="connsiteY2" fmla="*/ 5629550 h 5902300"/>
              <a:gd name="connsiteX3" fmla="*/ 0 w 9151489"/>
              <a:gd name="connsiteY3" fmla="*/ 5902300 h 5902300"/>
              <a:gd name="connsiteX4" fmla="*/ 13025 w 9151489"/>
              <a:gd name="connsiteY4" fmla="*/ 12700 h 5902300"/>
              <a:gd name="connsiteX5" fmla="*/ 9142625 w 9151489"/>
              <a:gd name="connsiteY5" fmla="*/ 0 h 59023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57025 w 9160873"/>
              <a:gd name="connsiteY0" fmla="*/ 8900 h 5891300"/>
              <a:gd name="connsiteX1" fmla="*/ 9144000 w 9160873"/>
              <a:gd name="connsiteY1" fmla="*/ 5891300 h 5891300"/>
              <a:gd name="connsiteX2" fmla="*/ 4616575 w 9160873"/>
              <a:gd name="connsiteY2" fmla="*/ 5616850 h 5891300"/>
              <a:gd name="connsiteX3" fmla="*/ 0 w 9160873"/>
              <a:gd name="connsiteY3" fmla="*/ 5889600 h 5891300"/>
              <a:gd name="connsiteX4" fmla="*/ 13025 w 9160873"/>
              <a:gd name="connsiteY4" fmla="*/ 0 h 5891300"/>
              <a:gd name="connsiteX5" fmla="*/ 9157025 w 9160873"/>
              <a:gd name="connsiteY5" fmla="*/ 8900 h 5891300"/>
              <a:gd name="connsiteX0" fmla="*/ 9157025 w 9157875"/>
              <a:gd name="connsiteY0" fmla="*/ 8900 h 5891300"/>
              <a:gd name="connsiteX1" fmla="*/ 9144000 w 9157875"/>
              <a:gd name="connsiteY1" fmla="*/ 5891300 h 5891300"/>
              <a:gd name="connsiteX2" fmla="*/ 4616575 w 9157875"/>
              <a:gd name="connsiteY2" fmla="*/ 5616850 h 5891300"/>
              <a:gd name="connsiteX3" fmla="*/ 0 w 9157875"/>
              <a:gd name="connsiteY3" fmla="*/ 5889600 h 5891300"/>
              <a:gd name="connsiteX4" fmla="*/ 13025 w 9157875"/>
              <a:gd name="connsiteY4" fmla="*/ 0 h 5891300"/>
              <a:gd name="connsiteX5" fmla="*/ 9157025 w 9157875"/>
              <a:gd name="connsiteY5" fmla="*/ 8900 h 5891300"/>
              <a:gd name="connsiteX0" fmla="*/ 9157025 w 9159571"/>
              <a:gd name="connsiteY0" fmla="*/ 8900 h 5891300"/>
              <a:gd name="connsiteX1" fmla="*/ 9151200 w 9159571"/>
              <a:gd name="connsiteY1" fmla="*/ 5891300 h 5891300"/>
              <a:gd name="connsiteX2" fmla="*/ 4616575 w 9159571"/>
              <a:gd name="connsiteY2" fmla="*/ 5616850 h 5891300"/>
              <a:gd name="connsiteX3" fmla="*/ 0 w 9159571"/>
              <a:gd name="connsiteY3" fmla="*/ 5889600 h 5891300"/>
              <a:gd name="connsiteX4" fmla="*/ 13025 w 9159571"/>
              <a:gd name="connsiteY4" fmla="*/ 0 h 5891300"/>
              <a:gd name="connsiteX5" fmla="*/ 9157025 w 9159571"/>
              <a:gd name="connsiteY5" fmla="*/ 8900 h 5891300"/>
              <a:gd name="connsiteX0" fmla="*/ 9157025 w 9157942"/>
              <a:gd name="connsiteY0" fmla="*/ 8900 h 5891300"/>
              <a:gd name="connsiteX1" fmla="*/ 9151200 w 9157942"/>
              <a:gd name="connsiteY1" fmla="*/ 5891300 h 5891300"/>
              <a:gd name="connsiteX2" fmla="*/ 4616575 w 9157942"/>
              <a:gd name="connsiteY2" fmla="*/ 5616850 h 5891300"/>
              <a:gd name="connsiteX3" fmla="*/ 0 w 9157942"/>
              <a:gd name="connsiteY3" fmla="*/ 5889600 h 5891300"/>
              <a:gd name="connsiteX4" fmla="*/ 13025 w 9157942"/>
              <a:gd name="connsiteY4" fmla="*/ 0 h 5891300"/>
              <a:gd name="connsiteX5" fmla="*/ 9157025 w 9157942"/>
              <a:gd name="connsiteY5" fmla="*/ 8900 h 5891300"/>
              <a:gd name="connsiteX0" fmla="*/ 9145114 w 9146031"/>
              <a:gd name="connsiteY0" fmla="*/ 8900 h 5891300"/>
              <a:gd name="connsiteX1" fmla="*/ 9139289 w 9146031"/>
              <a:gd name="connsiteY1" fmla="*/ 5891300 h 5891300"/>
              <a:gd name="connsiteX2" fmla="*/ 4604664 w 9146031"/>
              <a:gd name="connsiteY2" fmla="*/ 5616850 h 5891300"/>
              <a:gd name="connsiteX3" fmla="*/ 2489 w 9146031"/>
              <a:gd name="connsiteY3" fmla="*/ 5889600 h 5891300"/>
              <a:gd name="connsiteX4" fmla="*/ 1114 w 9146031"/>
              <a:gd name="connsiteY4" fmla="*/ 0 h 5891300"/>
              <a:gd name="connsiteX5" fmla="*/ 9145114 w 9146031"/>
              <a:gd name="connsiteY5" fmla="*/ 8900 h 5891300"/>
              <a:gd name="connsiteX0" fmla="*/ 9146226 w 9147143"/>
              <a:gd name="connsiteY0" fmla="*/ 8900 h 5891300"/>
              <a:gd name="connsiteX1" fmla="*/ 9140401 w 9147143"/>
              <a:gd name="connsiteY1" fmla="*/ 5891300 h 5891300"/>
              <a:gd name="connsiteX2" fmla="*/ 4605776 w 9147143"/>
              <a:gd name="connsiteY2" fmla="*/ 5616850 h 5891300"/>
              <a:gd name="connsiteX3" fmla="*/ 3601 w 9147143"/>
              <a:gd name="connsiteY3" fmla="*/ 5889600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605777 w 9147143"/>
              <a:gd name="connsiteY2" fmla="*/ 5587884 h 5891300"/>
              <a:gd name="connsiteX3" fmla="*/ 3601 w 9147143"/>
              <a:gd name="connsiteY3" fmla="*/ 5889600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605777 w 9147143"/>
              <a:gd name="connsiteY2" fmla="*/ 5587884 h 5891300"/>
              <a:gd name="connsiteX3" fmla="*/ 3601 w 9147143"/>
              <a:gd name="connsiteY3" fmla="*/ 5875117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605777 w 9147143"/>
              <a:gd name="connsiteY2" fmla="*/ 5587884 h 5891300"/>
              <a:gd name="connsiteX3" fmla="*/ 3601 w 9147143"/>
              <a:gd name="connsiteY3" fmla="*/ 5875117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562220 w 9147143"/>
              <a:gd name="connsiteY2" fmla="*/ 5587884 h 5891300"/>
              <a:gd name="connsiteX3" fmla="*/ 3601 w 9147143"/>
              <a:gd name="connsiteY3" fmla="*/ 5875117 h 5891300"/>
              <a:gd name="connsiteX4" fmla="*/ 2226 w 9147143"/>
              <a:gd name="connsiteY4" fmla="*/ 0 h 5891300"/>
              <a:gd name="connsiteX5" fmla="*/ 9146226 w 9147143"/>
              <a:gd name="connsiteY5" fmla="*/ 8900 h 5891300"/>
              <a:gd name="connsiteX0" fmla="*/ 9146226 w 9147143"/>
              <a:gd name="connsiteY0" fmla="*/ 8900 h 5875117"/>
              <a:gd name="connsiteX1" fmla="*/ 9140401 w 9147143"/>
              <a:gd name="connsiteY1" fmla="*/ 5862334 h 5875117"/>
              <a:gd name="connsiteX2" fmla="*/ 4562220 w 9147143"/>
              <a:gd name="connsiteY2" fmla="*/ 5587884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75117"/>
              <a:gd name="connsiteX1" fmla="*/ 9140401 w 9147143"/>
              <a:gd name="connsiteY1" fmla="*/ 5862334 h 5875117"/>
              <a:gd name="connsiteX2" fmla="*/ 4562220 w 9147143"/>
              <a:gd name="connsiteY2" fmla="*/ 5587884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75117"/>
              <a:gd name="connsiteX1" fmla="*/ 9140401 w 9147143"/>
              <a:gd name="connsiteY1" fmla="*/ 5862334 h 5875117"/>
              <a:gd name="connsiteX2" fmla="*/ 4562220 w 9147143"/>
              <a:gd name="connsiteY2" fmla="*/ 5587884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75117"/>
              <a:gd name="connsiteX1" fmla="*/ 9140401 w 9147143"/>
              <a:gd name="connsiteY1" fmla="*/ 5862334 h 5875117"/>
              <a:gd name="connsiteX2" fmla="*/ 4569480 w 9147143"/>
              <a:gd name="connsiteY2" fmla="*/ 5573401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63237"/>
              <a:gd name="connsiteX1" fmla="*/ 9140401 w 9147143"/>
              <a:gd name="connsiteY1" fmla="*/ 5862334 h 5863237"/>
              <a:gd name="connsiteX2" fmla="*/ 4569480 w 9147143"/>
              <a:gd name="connsiteY2" fmla="*/ 5573401 h 5863237"/>
              <a:gd name="connsiteX3" fmla="*/ 3601 w 9147143"/>
              <a:gd name="connsiteY3" fmla="*/ 5863237 h 5863237"/>
              <a:gd name="connsiteX4" fmla="*/ 2226 w 9147143"/>
              <a:gd name="connsiteY4" fmla="*/ 0 h 5863237"/>
              <a:gd name="connsiteX5" fmla="*/ 9146226 w 9147143"/>
              <a:gd name="connsiteY5" fmla="*/ 8900 h 5863237"/>
              <a:gd name="connsiteX0" fmla="*/ 9146226 w 9147143"/>
              <a:gd name="connsiteY0" fmla="*/ 8900 h 5863237"/>
              <a:gd name="connsiteX1" fmla="*/ 9140401 w 9147143"/>
              <a:gd name="connsiteY1" fmla="*/ 5862334 h 5863237"/>
              <a:gd name="connsiteX2" fmla="*/ 4569480 w 9147143"/>
              <a:gd name="connsiteY2" fmla="*/ 5573401 h 5863237"/>
              <a:gd name="connsiteX3" fmla="*/ 3601 w 9147143"/>
              <a:gd name="connsiteY3" fmla="*/ 5863237 h 5863237"/>
              <a:gd name="connsiteX4" fmla="*/ 2226 w 9147143"/>
              <a:gd name="connsiteY4" fmla="*/ 0 h 5863237"/>
              <a:gd name="connsiteX5" fmla="*/ 9146226 w 9147143"/>
              <a:gd name="connsiteY5" fmla="*/ 8900 h 5863237"/>
              <a:gd name="connsiteX0" fmla="*/ 9146226 w 9147143"/>
              <a:gd name="connsiteY0" fmla="*/ 8900 h 5863237"/>
              <a:gd name="connsiteX1" fmla="*/ 9140401 w 9147143"/>
              <a:gd name="connsiteY1" fmla="*/ 5862334 h 5863237"/>
              <a:gd name="connsiteX2" fmla="*/ 4574245 w 9147143"/>
              <a:gd name="connsiteY2" fmla="*/ 5590034 h 5863237"/>
              <a:gd name="connsiteX3" fmla="*/ 3601 w 9147143"/>
              <a:gd name="connsiteY3" fmla="*/ 5863237 h 5863237"/>
              <a:gd name="connsiteX4" fmla="*/ 2226 w 9147143"/>
              <a:gd name="connsiteY4" fmla="*/ 0 h 5863237"/>
              <a:gd name="connsiteX5" fmla="*/ 9146226 w 9147143"/>
              <a:gd name="connsiteY5" fmla="*/ 8900 h 5863237"/>
              <a:gd name="connsiteX0" fmla="*/ 9146226 w 9149790"/>
              <a:gd name="connsiteY0" fmla="*/ 8900 h 5863237"/>
              <a:gd name="connsiteX1" fmla="*/ 9147547 w 9149790"/>
              <a:gd name="connsiteY1" fmla="*/ 5862334 h 5863237"/>
              <a:gd name="connsiteX2" fmla="*/ 4574245 w 9149790"/>
              <a:gd name="connsiteY2" fmla="*/ 5590034 h 5863237"/>
              <a:gd name="connsiteX3" fmla="*/ 3601 w 9149790"/>
              <a:gd name="connsiteY3" fmla="*/ 5863237 h 5863237"/>
              <a:gd name="connsiteX4" fmla="*/ 2226 w 9149790"/>
              <a:gd name="connsiteY4" fmla="*/ 0 h 5863237"/>
              <a:gd name="connsiteX5" fmla="*/ 9146226 w 9149790"/>
              <a:gd name="connsiteY5" fmla="*/ 8900 h 5863237"/>
              <a:gd name="connsiteX0" fmla="*/ 9146226 w 9149790"/>
              <a:gd name="connsiteY0" fmla="*/ 8900 h 5863237"/>
              <a:gd name="connsiteX1" fmla="*/ 9147547 w 9149790"/>
              <a:gd name="connsiteY1" fmla="*/ 5862334 h 5863237"/>
              <a:gd name="connsiteX2" fmla="*/ 4574245 w 9149790"/>
              <a:gd name="connsiteY2" fmla="*/ 5590034 h 5863237"/>
              <a:gd name="connsiteX3" fmla="*/ 3601 w 9149790"/>
              <a:gd name="connsiteY3" fmla="*/ 5863237 h 5863237"/>
              <a:gd name="connsiteX4" fmla="*/ 2226 w 9149790"/>
              <a:gd name="connsiteY4" fmla="*/ 0 h 5863237"/>
              <a:gd name="connsiteX5" fmla="*/ 9146226 w 9149790"/>
              <a:gd name="connsiteY5" fmla="*/ 8900 h 5863237"/>
              <a:gd name="connsiteX0" fmla="*/ 9146226 w 9149790"/>
              <a:gd name="connsiteY0" fmla="*/ 8900 h 5863237"/>
              <a:gd name="connsiteX1" fmla="*/ 9147547 w 9149790"/>
              <a:gd name="connsiteY1" fmla="*/ 5862334 h 5863237"/>
              <a:gd name="connsiteX2" fmla="*/ 4574245 w 9149790"/>
              <a:gd name="connsiteY2" fmla="*/ 5590034 h 5863237"/>
              <a:gd name="connsiteX3" fmla="*/ 3601 w 9149790"/>
              <a:gd name="connsiteY3" fmla="*/ 5863237 h 5863237"/>
              <a:gd name="connsiteX4" fmla="*/ 2226 w 9149790"/>
              <a:gd name="connsiteY4" fmla="*/ 0 h 5863237"/>
              <a:gd name="connsiteX5" fmla="*/ 9146226 w 9149790"/>
              <a:gd name="connsiteY5" fmla="*/ 8900 h 5863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9790" h="5863237">
                <a:moveTo>
                  <a:pt x="9146226" y="8900"/>
                </a:moveTo>
                <a:cubicBezTo>
                  <a:pt x="9149084" y="865700"/>
                  <a:pt x="9151889" y="-20066"/>
                  <a:pt x="9147547" y="5862334"/>
                </a:cubicBezTo>
                <a:cubicBezTo>
                  <a:pt x="7425219" y="5617535"/>
                  <a:pt x="6098236" y="5589884"/>
                  <a:pt x="4574245" y="5590034"/>
                </a:cubicBezTo>
                <a:cubicBezTo>
                  <a:pt x="3050254" y="5590185"/>
                  <a:pt x="1863434" y="5684860"/>
                  <a:pt x="3601" y="5863237"/>
                </a:cubicBezTo>
                <a:cubicBezTo>
                  <a:pt x="743" y="-38363"/>
                  <a:pt x="-2116" y="1963200"/>
                  <a:pt x="2226" y="0"/>
                </a:cubicBezTo>
                <a:lnTo>
                  <a:pt x="9146226" y="8900"/>
                </a:lnTo>
                <a:close/>
              </a:path>
            </a:pathLst>
          </a:custGeom>
        </p:spPr>
        <p:txBody>
          <a:bodyPr/>
          <a:lstStyle>
            <a:lvl1pPr marL="0" indent="0" algn="ctr">
              <a:buNone/>
              <a:defRPr baseline="0">
                <a:solidFill>
                  <a:srgbClr val="535353"/>
                </a:solidFill>
              </a:defRPr>
            </a:lvl1pPr>
          </a:lstStyle>
          <a:p>
            <a:r>
              <a:rPr lang="de-DE" dirty="0"/>
              <a:t/>
            </a:r>
            <a:br>
              <a:rPr lang="de-DE" dirty="0"/>
            </a:br>
            <a:r>
              <a:rPr lang="de-DE" dirty="0"/>
              <a:t/>
            </a:r>
            <a:br>
              <a:rPr lang="de-DE" dirty="0"/>
            </a:br>
            <a:r>
              <a:rPr lang="de-DE" dirty="0"/>
              <a:t/>
            </a:r>
            <a:br>
              <a:rPr lang="de-DE" dirty="0"/>
            </a:br>
            <a:r>
              <a:rPr lang="de-DE" dirty="0"/>
              <a:t/>
            </a:r>
            <a:br>
              <a:rPr lang="de-DE" dirty="0"/>
            </a:br>
            <a:r>
              <a:rPr lang="de-DE" dirty="0"/>
              <a:t/>
            </a:r>
            <a:br>
              <a:rPr lang="de-DE" dirty="0"/>
            </a:br>
            <a:r>
              <a:rPr lang="de-DE" dirty="0"/>
              <a:t>Click </a:t>
            </a:r>
            <a:r>
              <a:rPr lang="de-DE" dirty="0" err="1"/>
              <a:t>to</a:t>
            </a:r>
            <a:r>
              <a:rPr lang="de-DE" dirty="0"/>
              <a:t> </a:t>
            </a:r>
            <a:r>
              <a:rPr lang="de-DE" dirty="0" err="1"/>
              <a:t>add</a:t>
            </a:r>
            <a:r>
              <a:rPr lang="de-DE" dirty="0"/>
              <a:t> </a:t>
            </a:r>
            <a:r>
              <a:rPr lang="de-DE" dirty="0" err="1"/>
              <a:t>picture</a:t>
            </a:r>
            <a:endParaRPr lang="de-DE" dirty="0"/>
          </a:p>
        </p:txBody>
      </p:sp>
      <p:sp>
        <p:nvSpPr>
          <p:cNvPr id="11"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2"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7" name="Textplatzhalter 20"/>
          <p:cNvSpPr>
            <a:spLocks noGrp="1"/>
          </p:cNvSpPr>
          <p:nvPr>
            <p:ph type="body" sz="quarter" idx="32" hasCustomPrompt="1"/>
          </p:nvPr>
        </p:nvSpPr>
        <p:spPr>
          <a:xfrm>
            <a:off x="735999" y="560494"/>
            <a:ext cx="7671401" cy="452601"/>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200" b="1" spc="80" baseline="0">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dirty="0"/>
              <a:t>Slide </a:t>
            </a:r>
            <a:r>
              <a:rPr lang="de-DE" dirty="0" err="1"/>
              <a:t>Heading</a:t>
            </a:r>
            <a:r>
              <a:rPr lang="de-DE" dirty="0"/>
              <a:t/>
            </a:r>
            <a:br>
              <a:rPr lang="de-DE" dirty="0"/>
            </a:br>
            <a:endParaRPr lang="de-DE" dirty="0"/>
          </a:p>
        </p:txBody>
      </p:sp>
      <p:sp>
        <p:nvSpPr>
          <p:cNvPr id="18" name="Textplatzhalter 22"/>
          <p:cNvSpPr>
            <a:spLocks noGrp="1"/>
          </p:cNvSpPr>
          <p:nvPr>
            <p:ph type="body" sz="quarter" idx="33" hasCustomPrompt="1"/>
          </p:nvPr>
        </p:nvSpPr>
        <p:spPr>
          <a:xfrm>
            <a:off x="735999" y="1021911"/>
            <a:ext cx="7671401" cy="526958"/>
          </a:xfrm>
        </p:spPr>
        <p:txBody>
          <a:bodyPr>
            <a:noAutofit/>
          </a:bodyPr>
          <a:lstStyle>
            <a:lvl1pPr marL="0" indent="0">
              <a:buNone/>
              <a:defRPr sz="3200" spc="70" baseline="0">
                <a:solidFill>
                  <a:schemeClr val="bg1"/>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19"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chemeClr val="bg1"/>
                </a:solidFill>
              </a:defRPr>
            </a:lvl1pPr>
          </a:lstStyle>
          <a:p>
            <a:pPr lvl="0"/>
            <a:r>
              <a:rPr lang="de-DE" dirty="0" err="1"/>
              <a:t>Overline</a:t>
            </a:r>
            <a:endParaRPr lang="de-DE" dirty="0"/>
          </a:p>
        </p:txBody>
      </p:sp>
      <p:sp>
        <p:nvSpPr>
          <p:cNvPr id="20"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‹Nr.›</a:t>
            </a:fld>
            <a:endParaRPr lang="de-DE" dirty="0"/>
          </a:p>
        </p:txBody>
      </p:sp>
    </p:spTree>
    <p:extLst>
      <p:ext uri="{BB962C8B-B14F-4D97-AF65-F5344CB8AC3E}">
        <p14:creationId xmlns:p14="http://schemas.microsoft.com/office/powerpoint/2010/main" val="324478994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xmlns="">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ntact">
    <p:spTree>
      <p:nvGrpSpPr>
        <p:cNvPr id="1" name=""/>
        <p:cNvGrpSpPr/>
        <p:nvPr/>
      </p:nvGrpSpPr>
      <p:grpSpPr>
        <a:xfrm>
          <a:off x="0" y="0"/>
          <a:ext cx="0" cy="0"/>
          <a:chOff x="0" y="0"/>
          <a:chExt cx="0" cy="0"/>
        </a:xfrm>
      </p:grpSpPr>
      <p:sp>
        <p:nvSpPr>
          <p:cNvPr id="10" name="Rechteck 9"/>
          <p:cNvSpPr/>
          <p:nvPr userDrawn="1"/>
        </p:nvSpPr>
        <p:spPr>
          <a:xfrm>
            <a:off x="0" y="4842344"/>
            <a:ext cx="9144000" cy="2015656"/>
          </a:xfrm>
          <a:prstGeom prst="rect">
            <a:avLst/>
          </a:prstGeom>
          <a:solidFill>
            <a:srgbClr val="EE6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9" name="Grafik 2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3606800"/>
            <a:ext cx="9144000" cy="2260600"/>
          </a:xfrm>
          <a:prstGeom prst="rect">
            <a:avLst/>
          </a:prstGeom>
        </p:spPr>
      </p:pic>
      <p:sp>
        <p:nvSpPr>
          <p:cNvPr id="16" name="Bildplatzhalter 18"/>
          <p:cNvSpPr>
            <a:spLocks noGrp="1"/>
          </p:cNvSpPr>
          <p:nvPr>
            <p:ph type="pic" sz="quarter" idx="34" hasCustomPrompt="1"/>
          </p:nvPr>
        </p:nvSpPr>
        <p:spPr>
          <a:xfrm>
            <a:off x="2391349" y="406449"/>
            <a:ext cx="1371600" cy="868680"/>
          </a:xfrm>
          <a:solidFill>
            <a:srgbClr val="FF33CC"/>
          </a:solidFill>
        </p:spPr>
        <p:txBody>
          <a:bodyPr>
            <a:normAutofit/>
          </a:bodyPr>
          <a:lstStyle>
            <a:lvl1pPr marL="0" marR="0" indent="0" algn="ctr" defTabSz="914400" rtl="0" eaLnBrk="1" fontAlgn="base" latinLnBrk="0" hangingPunct="1">
              <a:lnSpc>
                <a:spcPct val="90000"/>
              </a:lnSpc>
              <a:spcBef>
                <a:spcPts val="1000"/>
              </a:spcBef>
              <a:spcAft>
                <a:spcPct val="0"/>
              </a:spcAft>
              <a:buClrTx/>
              <a:buSzTx/>
              <a:buFont typeface="Arial" charset="0"/>
              <a:buNone/>
              <a:tabLst/>
              <a:defRPr sz="900" baseline="0">
                <a:solidFill>
                  <a:schemeClr val="bg1"/>
                </a:solidFill>
              </a:defRPr>
            </a:lvl1pPr>
          </a:lstStyle>
          <a:p>
            <a:pPr marL="0" marR="0" lvl="0" indent="0" algn="ctr" defTabSz="914400" rtl="0" eaLnBrk="1" fontAlgn="base" latinLnBrk="0" hangingPunct="1">
              <a:lnSpc>
                <a:spcPct val="90000"/>
              </a:lnSpc>
              <a:spcBef>
                <a:spcPts val="1000"/>
              </a:spcBef>
              <a:spcAft>
                <a:spcPct val="0"/>
              </a:spcAft>
              <a:buClrTx/>
              <a:buSzTx/>
              <a:buFont typeface="Arial" charset="0"/>
              <a:buNone/>
              <a:tabLst/>
              <a:defRPr/>
            </a:pPr>
            <a:r>
              <a:rPr lang="en-US" noProof="0" dirty="0"/>
              <a:t>Click icon to add logo (e.g. project) – note: The Union emblem (EU flag) shall have at least the same size (height or width), as this logo.</a:t>
            </a:r>
            <a:endParaRPr lang="de-DE" noProof="0" dirty="0"/>
          </a:p>
        </p:txBody>
      </p:sp>
      <p:pic>
        <p:nvPicPr>
          <p:cNvPr id="20" name="Grafik 19"/>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591707" y="711411"/>
            <a:ext cx="1725206" cy="603627"/>
          </a:xfrm>
          <a:prstGeom prst="rect">
            <a:avLst/>
          </a:prstGeom>
        </p:spPr>
      </p:pic>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6985000" y="1376279"/>
            <a:ext cx="1349445" cy="1837944"/>
          </a:xfrm>
          <a:prstGeom prst="rect">
            <a:avLst/>
          </a:prstGeom>
        </p:spPr>
      </p:pic>
      <p:sp>
        <p:nvSpPr>
          <p:cNvPr id="24" name="Bildplatzhalter 18"/>
          <p:cNvSpPr>
            <a:spLocks noGrp="1"/>
          </p:cNvSpPr>
          <p:nvPr>
            <p:ph type="pic" sz="quarter" idx="35" hasCustomPrompt="1"/>
          </p:nvPr>
        </p:nvSpPr>
        <p:spPr>
          <a:xfrm>
            <a:off x="784225" y="406364"/>
            <a:ext cx="1371600" cy="868680"/>
          </a:xfrm>
          <a:solidFill>
            <a:srgbClr val="FF33CC"/>
          </a:solidFill>
        </p:spPr>
        <p:txBody>
          <a:bodyPr>
            <a:normAutofit/>
          </a:bodyPr>
          <a:lstStyle>
            <a:lvl1pPr marL="0" marR="0" indent="0" algn="ctr" defTabSz="914400" rtl="0" eaLnBrk="1" fontAlgn="base" latinLnBrk="0" hangingPunct="1">
              <a:lnSpc>
                <a:spcPct val="90000"/>
              </a:lnSpc>
              <a:spcBef>
                <a:spcPts val="1000"/>
              </a:spcBef>
              <a:spcAft>
                <a:spcPct val="0"/>
              </a:spcAft>
              <a:buClrTx/>
              <a:buSzTx/>
              <a:buFont typeface="Arial" charset="0"/>
              <a:buNone/>
              <a:tabLst/>
              <a:defRPr sz="900" baseline="0">
                <a:solidFill>
                  <a:schemeClr val="bg1"/>
                </a:solidFill>
              </a:defRPr>
            </a:lvl1pPr>
          </a:lstStyle>
          <a:p>
            <a:pPr marL="0" marR="0" lvl="0" indent="0" algn="ctr" defTabSz="914400" rtl="0" eaLnBrk="1" fontAlgn="base" latinLnBrk="0" hangingPunct="1">
              <a:lnSpc>
                <a:spcPct val="90000"/>
              </a:lnSpc>
              <a:spcBef>
                <a:spcPts val="1000"/>
              </a:spcBef>
              <a:spcAft>
                <a:spcPct val="0"/>
              </a:spcAft>
              <a:buClrTx/>
              <a:buSzTx/>
              <a:buFont typeface="Arial" charset="0"/>
              <a:buNone/>
              <a:tabLst/>
              <a:defRPr/>
            </a:pPr>
            <a:r>
              <a:rPr lang="en-US" noProof="0" dirty="0"/>
              <a:t>Click icon to add logo (e.g. project) – note: The Union emblem (EU flag) shall have at least the same size (height or width), as this logo.</a:t>
            </a:r>
            <a:endParaRPr lang="de-DE" noProof="0" dirty="0"/>
          </a:p>
        </p:txBody>
      </p:sp>
      <p:sp>
        <p:nvSpPr>
          <p:cNvPr id="11" name="Textplatzhalter 20"/>
          <p:cNvSpPr>
            <a:spLocks noGrp="1"/>
          </p:cNvSpPr>
          <p:nvPr>
            <p:ph type="body" sz="quarter" idx="33" hasCustomPrompt="1"/>
          </p:nvPr>
        </p:nvSpPr>
        <p:spPr>
          <a:xfrm>
            <a:off x="727074" y="1676880"/>
            <a:ext cx="4472999" cy="525632"/>
          </a:xfrm>
        </p:spPr>
        <p:txBody>
          <a:bodyPr>
            <a:noAutofit/>
          </a:bodyPr>
          <a:lstStyle>
            <a:lvl1pPr marL="0" indent="0">
              <a:lnSpc>
                <a:spcPct val="100000"/>
              </a:lnSpc>
              <a:buNone/>
              <a:defRPr sz="3200" b="1" spc="80" baseline="0">
                <a:solidFill>
                  <a:srgbClr val="EE6907"/>
                </a:solidFill>
              </a:defRPr>
            </a:lvl1pPr>
          </a:lstStyle>
          <a:p>
            <a:pPr lvl="0"/>
            <a:r>
              <a:rPr lang="de-DE" dirty="0" err="1"/>
              <a:t>Contact</a:t>
            </a:r>
            <a:endParaRPr lang="de-DE" dirty="0"/>
          </a:p>
        </p:txBody>
      </p:sp>
      <p:sp>
        <p:nvSpPr>
          <p:cNvPr id="12" name="Textplatzhalter 16"/>
          <p:cNvSpPr>
            <a:spLocks noGrp="1"/>
          </p:cNvSpPr>
          <p:nvPr>
            <p:ph type="body" sz="quarter" idx="17" hasCustomPrompt="1"/>
          </p:nvPr>
        </p:nvSpPr>
        <p:spPr>
          <a:xfrm>
            <a:off x="735999" y="2429212"/>
            <a:ext cx="4464074" cy="2863226"/>
          </a:xfrm>
        </p:spPr>
        <p:txBody>
          <a:bodyPr>
            <a:noAutofit/>
          </a:bodyPr>
          <a:lstStyle>
            <a:lvl1pPr marL="0" indent="0">
              <a:lnSpc>
                <a:spcPct val="100000"/>
              </a:lnSpc>
              <a:spcBef>
                <a:spcPts val="0"/>
              </a:spcBef>
              <a:buNone/>
              <a:defRPr sz="2400" kern="1000" spc="0" baseline="0">
                <a:solidFill>
                  <a:srgbClr val="535353"/>
                </a:solidFill>
              </a:defRPr>
            </a:lvl1pPr>
          </a:lstStyle>
          <a:p>
            <a:pPr lvl="0">
              <a:lnSpc>
                <a:spcPct val="100000"/>
              </a:lnSpc>
            </a:pPr>
            <a:r>
              <a:rPr lang="en-US" sz="2400" dirty="0"/>
              <a:t>Full name</a:t>
            </a:r>
            <a:br>
              <a:rPr lang="en-US" sz="2400" dirty="0"/>
            </a:br>
            <a:r>
              <a:rPr lang="en-US" sz="2400" dirty="0"/>
              <a:t>Position</a:t>
            </a:r>
            <a:br>
              <a:rPr lang="en-US" sz="2400" dirty="0"/>
            </a:br>
            <a:r>
              <a:rPr lang="en-US" sz="2400" dirty="0"/>
              <a:t>Institution/Company</a:t>
            </a:r>
            <a:br>
              <a:rPr lang="en-US" sz="2400" dirty="0"/>
            </a:br>
            <a:r>
              <a:rPr lang="en-US" sz="2400" dirty="0"/>
              <a:t>Institution/Company line 2</a:t>
            </a:r>
            <a:br>
              <a:rPr lang="en-US" sz="2400" dirty="0"/>
            </a:br>
            <a:r>
              <a:rPr lang="en-US" sz="2400" dirty="0"/>
              <a:t>Phone:  xxx</a:t>
            </a:r>
            <a:br>
              <a:rPr lang="en-US" sz="2400" dirty="0"/>
            </a:br>
            <a:r>
              <a:rPr lang="en-US" sz="2400" dirty="0"/>
              <a:t>e-mail: </a:t>
            </a:r>
            <a:r>
              <a:rPr lang="en-US" sz="2400" dirty="0" err="1"/>
              <a:t>full.name@xx.cc.yy</a:t>
            </a:r>
            <a:r>
              <a:rPr lang="en-US" sz="2400" dirty="0"/>
              <a:t/>
            </a:r>
            <a:br>
              <a:rPr lang="en-US" sz="2400" dirty="0"/>
            </a:br>
            <a:r>
              <a:rPr lang="en-US" sz="2400" dirty="0"/>
              <a:t>www.projectwebsite.eu</a:t>
            </a:r>
          </a:p>
        </p:txBody>
      </p:sp>
      <p:sp>
        <p:nvSpPr>
          <p:cNvPr id="13" name="Textplatzhalter 20"/>
          <p:cNvSpPr>
            <a:spLocks noGrp="1"/>
          </p:cNvSpPr>
          <p:nvPr>
            <p:ph type="body" sz="quarter" idx="36" hasCustomPrompt="1"/>
          </p:nvPr>
        </p:nvSpPr>
        <p:spPr>
          <a:xfrm>
            <a:off x="6883400" y="3418524"/>
            <a:ext cx="1433513" cy="697210"/>
          </a:xfrm>
        </p:spPr>
        <p:txBody>
          <a:bodyPr>
            <a:noAutofit/>
          </a:bodyPr>
          <a:lstStyle>
            <a:lvl1pPr marL="0" indent="0">
              <a:lnSpc>
                <a:spcPct val="100000"/>
              </a:lnSpc>
              <a:buNone/>
              <a:defRPr sz="1800" b="0" spc="80" baseline="0">
                <a:solidFill>
                  <a:srgbClr val="EE6907"/>
                </a:solidFill>
              </a:defRPr>
            </a:lvl1pPr>
          </a:lstStyle>
          <a:p>
            <a:pPr lvl="0"/>
            <a:r>
              <a:rPr lang="de-DE" dirty="0"/>
              <a:t>Project </a:t>
            </a:r>
            <a:r>
              <a:rPr lang="de-DE" dirty="0" err="1"/>
              <a:t>Acronym</a:t>
            </a:r>
            <a:endParaRPr lang="de-DE" dirty="0"/>
          </a:p>
        </p:txBody>
      </p:sp>
    </p:spTree>
    <p:extLst>
      <p:ext uri="{BB962C8B-B14F-4D97-AF65-F5344CB8AC3E}">
        <p14:creationId xmlns:p14="http://schemas.microsoft.com/office/powerpoint/2010/main" val="2395107738"/>
      </p:ext>
    </p:extLst>
  </p:cSld>
  <p:clrMapOvr>
    <a:masterClrMapping/>
  </p:clrMapOvr>
  <p:extLst>
    <p:ext uri="{DCECCB84-F9BA-43D5-87BE-67443E8EF086}">
      <p15:sldGuideLst xmlns:p15="http://schemas.microsoft.com/office/powerpoint/2012/main" xmlns="">
        <p15:guide id="1" orient="horz" pos="459">
          <p15:clr>
            <a:srgbClr val="FBAE40"/>
          </p15:clr>
        </p15:guide>
        <p15:guide id="2" pos="521">
          <p15:clr>
            <a:srgbClr val="FBAE40"/>
          </p15:clr>
        </p15:guide>
        <p15:guide id="3" pos="5239">
          <p15:clr>
            <a:srgbClr val="FBAE40"/>
          </p15:clr>
        </p15:guide>
        <p15:guide id="4" pos="4400">
          <p15:clr>
            <a:srgbClr val="FBAE40"/>
          </p15:clr>
        </p15:guide>
        <p15:guide id="5" orient="horz" pos="82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EBBCB-7115-4285-8105-BC97DB0CD32C}" type="slidenum">
              <a:rPr lang="de-DE" smtClean="0"/>
              <a:pPr/>
              <a:t>‹Nr.›</a:t>
            </a:fld>
            <a:endParaRPr lang="de-DE"/>
          </a:p>
        </p:txBody>
      </p:sp>
    </p:spTree>
    <p:extLst>
      <p:ext uri="{BB962C8B-B14F-4D97-AF65-F5344CB8AC3E}">
        <p14:creationId xmlns:p14="http://schemas.microsoft.com/office/powerpoint/2010/main" val="2861651394"/>
      </p:ext>
    </p:extLst>
  </p:cSld>
  <p:clrMap bg1="lt1" tx1="dk1" bg2="lt2" tx2="dk2" accent1="accent1" accent2="accent2" accent3="accent3" accent4="accent4" accent5="accent5" accent6="accent6" hlink="hlink" folHlink="folHlink"/>
  <p:sldLayoutIdLst>
    <p:sldLayoutId id="2147483674" r:id="rId1"/>
    <p:sldLayoutId id="2147483680" r:id="rId2"/>
    <p:sldLayoutId id="2147483683" r:id="rId3"/>
    <p:sldLayoutId id="2147483686" r:id="rId4"/>
    <p:sldLayoutId id="2147483666" r:id="rId5"/>
    <p:sldLayoutId id="2147483679"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8" Type="http://schemas.openxmlformats.org/officeDocument/2006/relationships/hyperlink" Target="https://participedia.net/case/5008" TargetMode="External"/><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 Id="rId9" Type="http://schemas.openxmlformats.org/officeDocument/2006/relationships/hyperlink" Target="https://budgetparticipatif.paris.fr/bp/plugins/download/PB_in_Paris.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hyperlink" Target="mailto:juliaslav@mail.ru" TargetMode="External"/><Relationship Id="rId7"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12.jpeg"/><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8" Type="http://schemas.openxmlformats.org/officeDocument/2006/relationships/hyperlink" Target="https://participedia.net/case/2438" TargetMode="External"/><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participedia.net/case/5969" TargetMode="External"/><Relationship Id="rId5" Type="http://schemas.openxmlformats.org/officeDocument/2006/relationships/image" Target="../media/image9.pn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8" Type="http://schemas.openxmlformats.org/officeDocument/2006/relationships/hyperlink" Target="https://participedia.net/case/5969" TargetMode="External"/><Relationship Id="rId3" Type="http://schemas.openxmlformats.org/officeDocument/2006/relationships/image" Target="../media/image11.jpeg"/><Relationship Id="rId7" Type="http://schemas.openxmlformats.org/officeDocument/2006/relationships/hyperlink" Target="https://www.buergerhaushalt-stuttgart.de/seite/14439%2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12.jpeg"/><Relationship Id="rId9" Type="http://schemas.openxmlformats.org/officeDocument/2006/relationships/hyperlink" Target="https://www.eberswalde.de/start/stadt/eberswalde-auf-einen-blick"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participedia.net/case/5556" TargetMode="External"/><Relationship Id="rId3" Type="http://schemas.openxmlformats.org/officeDocument/2006/relationships/image" Target="../media/image11.jpeg"/><Relationship Id="rId7"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participedia.net/case/5969" TargetMode="External"/><Relationship Id="rId11" Type="http://schemas.openxmlformats.org/officeDocument/2006/relationships/image" Target="../media/image16.png"/><Relationship Id="rId5" Type="http://schemas.openxmlformats.org/officeDocument/2006/relationships/image" Target="../media/image9.png"/><Relationship Id="rId10" Type="http://schemas.openxmlformats.org/officeDocument/2006/relationships/image" Target="../media/image15.png"/><Relationship Id="rId4" Type="http://schemas.openxmlformats.org/officeDocument/2006/relationships/image" Target="../media/image12.jpeg"/><Relationship Id="rId9"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hyperlink" Target="https://www.lisboaparticipa.pt/" TargetMode="External"/><Relationship Id="rId3" Type="http://schemas.openxmlformats.org/officeDocument/2006/relationships/image" Target="../media/image11.jpeg"/><Relationship Id="rId7" Type="http://schemas.openxmlformats.org/officeDocument/2006/relationships/hyperlink" Target="https://participedia.net/case/59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10" Type="http://schemas.openxmlformats.org/officeDocument/2006/relationships/hyperlink" Target="https://op.lisboaparticipa.pt/home" TargetMode="External"/><Relationship Id="rId4" Type="http://schemas.openxmlformats.org/officeDocument/2006/relationships/image" Target="../media/image12.jpeg"/><Relationship Id="rId9" Type="http://schemas.openxmlformats.org/officeDocument/2006/relationships/hyperlink" Target="https://participedia.net/case/496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a:normAutofit fontScale="92500"/>
          </a:bodyPr>
          <a:lstStyle/>
          <a:p>
            <a:r>
              <a:rPr lang="de-DE" dirty="0"/>
              <a:t>Case </a:t>
            </a:r>
            <a:r>
              <a:rPr lang="de-DE" dirty="0" err="1"/>
              <a:t>studies</a:t>
            </a:r>
            <a:r>
              <a:rPr lang="de-DE" dirty="0"/>
              <a:t> </a:t>
            </a:r>
            <a:r>
              <a:rPr lang="de-DE" dirty="0" err="1"/>
              <a:t>of</a:t>
            </a:r>
            <a:r>
              <a:rPr lang="de-DE" dirty="0"/>
              <a:t> </a:t>
            </a:r>
            <a:r>
              <a:rPr lang="de-DE" dirty="0" err="1"/>
              <a:t>best</a:t>
            </a:r>
            <a:r>
              <a:rPr lang="de-DE" dirty="0"/>
              <a:t> PB </a:t>
            </a:r>
            <a:r>
              <a:rPr lang="de-DE" dirty="0" err="1"/>
              <a:t>practices</a:t>
            </a:r>
            <a:r>
              <a:rPr lang="de-DE" dirty="0"/>
              <a:t> </a:t>
            </a:r>
          </a:p>
        </p:txBody>
      </p:sp>
      <p:sp>
        <p:nvSpPr>
          <p:cNvPr id="11" name="Textplatzhalter 10"/>
          <p:cNvSpPr>
            <a:spLocks noGrp="1"/>
          </p:cNvSpPr>
          <p:nvPr>
            <p:ph type="body" sz="quarter" idx="16"/>
          </p:nvPr>
        </p:nvSpPr>
        <p:spPr/>
        <p:txBody>
          <a:bodyPr/>
          <a:lstStyle/>
          <a:p>
            <a:r>
              <a:rPr lang="en-US" u="sng" dirty="0"/>
              <a:t>Date 18.10.2021</a:t>
            </a:r>
            <a:endParaRPr lang="de-DE" u="sng" dirty="0"/>
          </a:p>
        </p:txBody>
      </p:sp>
      <p:sp>
        <p:nvSpPr>
          <p:cNvPr id="10" name="Textplatzhalter 9"/>
          <p:cNvSpPr>
            <a:spLocks noGrp="1"/>
          </p:cNvSpPr>
          <p:nvPr>
            <p:ph type="body" sz="quarter" idx="15"/>
          </p:nvPr>
        </p:nvSpPr>
        <p:spPr>
          <a:xfrm>
            <a:off x="721288" y="4744183"/>
            <a:ext cx="5238353" cy="758825"/>
          </a:xfrm>
        </p:spPr>
        <p:txBody>
          <a:bodyPr>
            <a:normAutofit/>
          </a:bodyPr>
          <a:lstStyle/>
          <a:p>
            <a:r>
              <a:rPr lang="en-US" dirty="0"/>
              <a:t>Julia Slav</a:t>
            </a:r>
            <a:endParaRPr lang="de-DE" dirty="0"/>
          </a:p>
          <a:p>
            <a:r>
              <a:rPr lang="en-US"/>
              <a:t>Council of Municipalities of St. Petersburg</a:t>
            </a:r>
            <a:endParaRPr lang="de-DE" dirty="0"/>
          </a:p>
        </p:txBody>
      </p:sp>
      <p:pic>
        <p:nvPicPr>
          <p:cNvPr id="5" name="Рисунок 4">
            <a:extLst>
              <a:ext uri="{FF2B5EF4-FFF2-40B4-BE49-F238E27FC236}">
                <a16:creationId xmlns:a16="http://schemas.microsoft.com/office/drawing/2014/main" xmlns="" id="{2093460C-09F6-4F4F-A188-DD8F86A9ED0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711496" y="311206"/>
            <a:ext cx="2296886" cy="636588"/>
          </a:xfrm>
          <a:prstGeom prst="rect">
            <a:avLst/>
          </a:prstGeom>
        </p:spPr>
      </p:pic>
      <p:pic>
        <p:nvPicPr>
          <p:cNvPr id="1026" name="Picture 2">
            <a:extLst>
              <a:ext uri="{FF2B5EF4-FFF2-40B4-BE49-F238E27FC236}">
                <a16:creationId xmlns:a16="http://schemas.microsoft.com/office/drawing/2014/main" xmlns="" id="{19F75ED6-2E2A-4431-9200-B423CAC72179}"/>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7850414" y="931068"/>
            <a:ext cx="1230085" cy="636588"/>
          </a:xfrm>
          <a:prstGeom prst="rect">
            <a:avLst/>
          </a:prstGeom>
          <a:noFill/>
          <a:extLst>
            <a:ext uri="{909E8E84-426E-40DD-AFC4-6F175D3DCCD1}">
              <a14:hiddenFill xmlns:a14="http://schemas.microsoft.com/office/drawing/2010/main">
                <a:solidFill>
                  <a:srgbClr val="FFFFFF"/>
                </a:solidFill>
              </a14:hiddenFill>
            </a:ext>
          </a:extLst>
        </p:spPr>
      </p:pic>
      <p:pic>
        <p:nvPicPr>
          <p:cNvPr id="7" name="Рисунок 6">
            <a:extLst>
              <a:ext uri="{FF2B5EF4-FFF2-40B4-BE49-F238E27FC236}">
                <a16:creationId xmlns:a16="http://schemas.microsoft.com/office/drawing/2014/main" xmlns="" id="{0ECED503-50DA-4138-9558-A5DB59F63E6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881453" y="339680"/>
            <a:ext cx="2652924" cy="990115"/>
          </a:xfrm>
          <a:prstGeom prst="rect">
            <a:avLst/>
          </a:prstGeom>
        </p:spPr>
      </p:pic>
      <p:pic>
        <p:nvPicPr>
          <p:cNvPr id="13" name="Рисунок 12" descr="Герб СМО 2.jpg"/>
          <p:cNvPicPr>
            <a:picLocks noChangeAspect="1"/>
          </p:cNvPicPr>
          <p:nvPr/>
        </p:nvPicPr>
        <p:blipFill>
          <a:blip r:embed="rId5"/>
          <a:stretch>
            <a:fillRect/>
          </a:stretch>
        </p:blipFill>
        <p:spPr>
          <a:xfrm>
            <a:off x="6657537" y="868681"/>
            <a:ext cx="770206" cy="770206"/>
          </a:xfrm>
          <a:prstGeom prst="rect">
            <a:avLst/>
          </a:prstGeom>
        </p:spPr>
      </p:pic>
      <p:sp>
        <p:nvSpPr>
          <p:cNvPr id="3" name="Текст 2">
            <a:extLst>
              <a:ext uri="{FF2B5EF4-FFF2-40B4-BE49-F238E27FC236}">
                <a16:creationId xmlns:a16="http://schemas.microsoft.com/office/drawing/2014/main" xmlns="" id="{CB54D846-7B08-D744-BF78-1DC74970024A}"/>
              </a:ext>
            </a:extLst>
          </p:cNvPr>
          <p:cNvSpPr>
            <a:spLocks noGrp="1"/>
          </p:cNvSpPr>
          <p:nvPr>
            <p:ph type="body" sz="quarter" idx="14"/>
          </p:nvPr>
        </p:nvSpPr>
        <p:spPr/>
        <p:txBody>
          <a:bodyPr/>
          <a:lstStyle/>
          <a:p>
            <a:endParaRPr lang="ru-RU"/>
          </a:p>
        </p:txBody>
      </p:sp>
      <p:sp>
        <p:nvSpPr>
          <p:cNvPr id="12" name="Textplatzhalter 9"/>
          <p:cNvSpPr txBox="1">
            <a:spLocks/>
          </p:cNvSpPr>
          <p:nvPr/>
        </p:nvSpPr>
        <p:spPr>
          <a:xfrm>
            <a:off x="5443381" y="4744183"/>
            <a:ext cx="3565001" cy="758825"/>
          </a:xfrm>
          <a:prstGeom prst="rect">
            <a:avLst/>
          </a:prstGeom>
        </p:spPr>
        <p:txBody>
          <a:bodyPr vert="horz" lIns="91440" tIns="45720" rIns="91440" bIns="45720" rtlCol="0">
            <a:normAutofit/>
          </a:bodyPr>
          <a:lstStyle>
            <a:lvl1pPr marL="0" indent="0" algn="l" defTabSz="914400" rtl="0" eaLnBrk="1" latinLnBrk="0" hangingPunct="1">
              <a:lnSpc>
                <a:spcPts val="1920"/>
              </a:lnSpc>
              <a:spcBef>
                <a:spcPts val="0"/>
              </a:spcBef>
              <a:buFont typeface="Arial" panose="020B0604020202020204" pitchFamily="34" charset="0"/>
              <a:buNone/>
              <a:defRPr sz="1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64194"/>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6419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64194"/>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6419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a:t>Presenter: </a:t>
            </a:r>
            <a:r>
              <a:rPr lang="de-DE"/>
              <a:t>Jaroslav</a:t>
            </a:r>
            <a:r>
              <a:rPr lang="de-DE"/>
              <a:t> Dvorak</a:t>
            </a:r>
          </a:p>
          <a:p>
            <a:r>
              <a:rPr lang="de-DE"/>
              <a:t>Klaipeda University, Lithuania</a:t>
            </a:r>
            <a:endParaRPr lang="de-DE" dirty="0"/>
          </a:p>
        </p:txBody>
      </p:sp>
    </p:spTree>
    <p:extLst>
      <p:ext uri="{BB962C8B-B14F-4D97-AF65-F5344CB8AC3E}">
        <p14:creationId xmlns:p14="http://schemas.microsoft.com/office/powerpoint/2010/main" val="3447821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907840" y="81611"/>
            <a:ext cx="7718083" cy="675470"/>
          </a:xfrm>
        </p:spPr>
        <p:txBody>
          <a:bodyPr/>
          <a:lstStyle/>
          <a:p>
            <a:r>
              <a:rPr lang="en-US" dirty="0">
                <a:solidFill>
                  <a:schemeClr val="accent2"/>
                </a:solidFill>
              </a:rPr>
              <a:t>Chengdu, China </a:t>
            </a:r>
            <a:r>
              <a:rPr lang="en-US" sz="1800" dirty="0">
                <a:solidFill>
                  <a:schemeClr val="accent5"/>
                </a:solidFill>
              </a:rPr>
              <a:t>(mega)</a:t>
            </a:r>
            <a:endParaRPr lang="en-US" sz="1800" dirty="0"/>
          </a:p>
          <a:p>
            <a:r>
              <a:rPr lang="en-US" sz="1600" dirty="0">
                <a:solidFill>
                  <a:schemeClr val="accent1">
                    <a:lumMod val="75000"/>
                  </a:schemeClr>
                </a:solidFill>
              </a:rPr>
              <a:t>population about 16 million people</a:t>
            </a:r>
            <a:endParaRPr lang="ru-RU" sz="1600" dirty="0">
              <a:solidFill>
                <a:schemeClr val="accent1">
                  <a:lumMod val="75000"/>
                </a:schemeClr>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10</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3" name="TextBox 2">
            <a:extLst>
              <a:ext uri="{FF2B5EF4-FFF2-40B4-BE49-F238E27FC236}">
                <a16:creationId xmlns:a16="http://schemas.microsoft.com/office/drawing/2014/main" xmlns="" id="{5336CA0A-051C-BA47-B1AD-E036A87D8EC6}"/>
              </a:ext>
            </a:extLst>
          </p:cNvPr>
          <p:cNvSpPr txBox="1"/>
          <p:nvPr/>
        </p:nvSpPr>
        <p:spPr>
          <a:xfrm>
            <a:off x="286439" y="1266940"/>
            <a:ext cx="8549089" cy="4287328"/>
          </a:xfrm>
          <a:prstGeom prst="rect">
            <a:avLst/>
          </a:prstGeom>
          <a:noFill/>
        </p:spPr>
        <p:txBody>
          <a:bodyPr wrap="square" rtlCol="0">
            <a:spAutoFit/>
          </a:bodyPr>
          <a:lstStyle/>
          <a:p>
            <a:pPr marL="285750" marR="76200" indent="-285750" algn="just">
              <a:lnSpc>
                <a:spcPct val="115000"/>
              </a:lnSpc>
              <a:buFont typeface="Arial" panose="020B0604020202020204" pitchFamily="34" charset="0"/>
              <a:buChar char="•"/>
            </a:pPr>
            <a:r>
              <a:rPr lang="en" sz="1400" b="1" dirty="0"/>
              <a:t>PB history.</a:t>
            </a:r>
            <a:r>
              <a:rPr lang="ru-RU" sz="1400" b="1" dirty="0"/>
              <a:t>  </a:t>
            </a:r>
            <a:r>
              <a:rPr lang="en-US" sz="1400" dirty="0"/>
              <a:t>PB</a:t>
            </a:r>
            <a:r>
              <a:rPr lang="en-US" sz="1400" b="1" dirty="0"/>
              <a:t> </a:t>
            </a:r>
            <a:r>
              <a:rPr lang="en" sz="1400" dirty="0"/>
              <a:t>focused on ensuring </a:t>
            </a:r>
            <a:r>
              <a:rPr lang="en" sz="1400" b="1" dirty="0">
                <a:solidFill>
                  <a:schemeClr val="accent5"/>
                </a:solidFill>
              </a:rPr>
              <a:t>spatial justice and reducing rural-urban development disparities. </a:t>
            </a:r>
          </a:p>
          <a:p>
            <a:pPr marL="285750" marR="76200" indent="-285750" algn="just">
              <a:lnSpc>
                <a:spcPct val="115000"/>
              </a:lnSpc>
              <a:buFont typeface="Arial" panose="020B0604020202020204" pitchFamily="34" charset="0"/>
              <a:buChar char="•"/>
            </a:pPr>
            <a:r>
              <a:rPr lang="en-US" sz="1400" b="1" dirty="0"/>
              <a:t>Regulations.</a:t>
            </a:r>
            <a:r>
              <a:rPr lang="en" sz="1400" dirty="0"/>
              <a:t> </a:t>
            </a:r>
            <a:r>
              <a:rPr lang="en" sz="1400" b="1" dirty="0">
                <a:solidFill>
                  <a:schemeClr val="accent5"/>
                </a:solidFill>
              </a:rPr>
              <a:t>The regulation</a:t>
            </a:r>
            <a:r>
              <a:rPr lang="ru-RU" sz="1400" b="1" dirty="0">
                <a:solidFill>
                  <a:schemeClr val="accent5"/>
                </a:solidFill>
              </a:rPr>
              <a:t> </a:t>
            </a:r>
            <a:r>
              <a:rPr lang="en" sz="1400" b="1" dirty="0">
                <a:solidFill>
                  <a:schemeClr val="accent5"/>
                </a:solidFill>
              </a:rPr>
              <a:t>by the Chengdu Communist Party Committee </a:t>
            </a:r>
            <a:r>
              <a:rPr lang="en" sz="1400" dirty="0"/>
              <a:t>and the municipality, </a:t>
            </a:r>
            <a:r>
              <a:rPr lang="en-US" sz="1400" dirty="0"/>
              <a:t>PB </a:t>
            </a:r>
            <a:r>
              <a:rPr lang="en" sz="1400" dirty="0"/>
              <a:t>divided into </a:t>
            </a:r>
            <a:r>
              <a:rPr lang="en" sz="1400" b="1" dirty="0">
                <a:solidFill>
                  <a:schemeClr val="accent5"/>
                </a:solidFill>
              </a:rPr>
              <a:t>4 </a:t>
            </a:r>
            <a:r>
              <a:rPr lang="en" sz="1400" dirty="0"/>
              <a:t>main categories. </a:t>
            </a:r>
          </a:p>
          <a:p>
            <a:pPr marL="285750" marR="76200" indent="-285750" algn="just">
              <a:lnSpc>
                <a:spcPct val="115000"/>
              </a:lnSpc>
              <a:buFont typeface="Arial" panose="020B0604020202020204" pitchFamily="34" charset="0"/>
              <a:buChar char="•"/>
            </a:pPr>
            <a:r>
              <a:rPr lang="en" sz="1400" b="1" dirty="0"/>
              <a:t>PB budget</a:t>
            </a:r>
            <a:r>
              <a:rPr lang="en" sz="1400" dirty="0"/>
              <a:t>. </a:t>
            </a:r>
            <a:r>
              <a:rPr lang="en" sz="1400" b="1" dirty="0">
                <a:solidFill>
                  <a:schemeClr val="accent5"/>
                </a:solidFill>
              </a:rPr>
              <a:t>26 056 EUR </a:t>
            </a:r>
            <a:r>
              <a:rPr lang="en" sz="1400" dirty="0"/>
              <a:t>per village</a:t>
            </a:r>
            <a:r>
              <a:rPr lang="en-US" sz="1400" b="1" dirty="0">
                <a:solidFill>
                  <a:schemeClr val="accent5"/>
                </a:solidFill>
              </a:rPr>
              <a:t>.</a:t>
            </a:r>
            <a:endParaRPr lang="ru-RU" sz="1400" b="1" dirty="0">
              <a:solidFill>
                <a:schemeClr val="accent5"/>
              </a:solidFill>
            </a:endParaRPr>
          </a:p>
          <a:p>
            <a:pPr marL="285750" marR="76200" indent="-285750" algn="just">
              <a:lnSpc>
                <a:spcPct val="115000"/>
              </a:lnSpc>
              <a:buFont typeface="Arial" panose="020B0604020202020204" pitchFamily="34" charset="0"/>
              <a:buChar char="•"/>
            </a:pPr>
            <a:r>
              <a:rPr lang="en" sz="1400" b="1" dirty="0"/>
              <a:t>Process.</a:t>
            </a:r>
            <a:r>
              <a:rPr lang="en" sz="1400" dirty="0"/>
              <a:t> </a:t>
            </a:r>
            <a:r>
              <a:rPr lang="ru-RU" sz="1400" b="1" dirty="0">
                <a:solidFill>
                  <a:schemeClr val="accent5"/>
                </a:solidFill>
              </a:rPr>
              <a:t>3</a:t>
            </a:r>
            <a:r>
              <a:rPr lang="en-US" sz="1400" b="1" dirty="0">
                <a:solidFill>
                  <a:schemeClr val="accent5"/>
                </a:solidFill>
              </a:rPr>
              <a:t> </a:t>
            </a:r>
            <a:r>
              <a:rPr lang="en" sz="1400" b="1" dirty="0">
                <a:solidFill>
                  <a:schemeClr val="accent5"/>
                </a:solidFill>
              </a:rPr>
              <a:t>steps </a:t>
            </a:r>
            <a:r>
              <a:rPr lang="en" sz="1400" dirty="0"/>
              <a:t>cycle. </a:t>
            </a:r>
            <a:r>
              <a:rPr lang="ru-RU" sz="1400" dirty="0"/>
              <a:t> (1) </a:t>
            </a:r>
            <a:r>
              <a:rPr lang="en" sz="1400" dirty="0"/>
              <a:t>information is collected on what projects are needed. </a:t>
            </a:r>
            <a:r>
              <a:rPr lang="ru-RU" sz="1400" dirty="0"/>
              <a:t>(</a:t>
            </a:r>
            <a:r>
              <a:rPr lang="en-US" sz="1400" dirty="0"/>
              <a:t>2</a:t>
            </a:r>
            <a:r>
              <a:rPr lang="ru-RU" sz="1400" dirty="0"/>
              <a:t>) </a:t>
            </a:r>
            <a:r>
              <a:rPr lang="en" sz="1400" dirty="0"/>
              <a:t>decision-making </a:t>
            </a:r>
            <a:r>
              <a:rPr lang="en-US" sz="1400" dirty="0"/>
              <a:t>in </a:t>
            </a:r>
            <a:r>
              <a:rPr lang="en" sz="1400" dirty="0"/>
              <a:t>rural council. (3) project monitoring and evaluation.</a:t>
            </a:r>
            <a:endParaRPr lang="en" sz="1400" b="1" dirty="0">
              <a:solidFill>
                <a:schemeClr val="accent5"/>
              </a:solidFill>
            </a:endParaRPr>
          </a:p>
          <a:p>
            <a:pPr marL="287100" indent="-285750" algn="just">
              <a:buFont typeface="Arial" panose="020B0604020202020204" pitchFamily="34" charset="0"/>
              <a:buChar char="•"/>
            </a:pPr>
            <a:r>
              <a:rPr lang="en" sz="1400" b="1" dirty="0"/>
              <a:t>Success. </a:t>
            </a:r>
            <a:r>
              <a:rPr lang="en" sz="1400" dirty="0"/>
              <a:t>The total annual PB budget has first doubled and then tripled. </a:t>
            </a:r>
            <a:r>
              <a:rPr lang="en" sz="1400" b="1" dirty="0">
                <a:solidFill>
                  <a:schemeClr val="accent5"/>
                </a:solidFill>
              </a:rPr>
              <a:t>17,91 EUR/capita per year.</a:t>
            </a:r>
            <a:endParaRPr lang="en" b="1" dirty="0">
              <a:highlight>
                <a:srgbClr val="EE6907"/>
              </a:highlight>
            </a:endParaRPr>
          </a:p>
          <a:p>
            <a:pPr algn="ctr"/>
            <a:endParaRPr lang="en" b="1" dirty="0">
              <a:highlight>
                <a:srgbClr val="EE6907"/>
              </a:highlight>
            </a:endParaRPr>
          </a:p>
          <a:p>
            <a:pPr algn="ctr"/>
            <a:r>
              <a:rPr lang="en" b="1" dirty="0">
                <a:highlight>
                  <a:srgbClr val="EE6907"/>
                </a:highlight>
              </a:rPr>
              <a:t>PB case highlights</a:t>
            </a:r>
          </a:p>
          <a:p>
            <a:pPr algn="ctr"/>
            <a:endParaRPr lang="en" b="1" dirty="0"/>
          </a:p>
          <a:p>
            <a:pPr marL="285750" indent="-285750" algn="just">
              <a:buFont typeface="Arial" panose="020B0604020202020204" pitchFamily="34" charset="0"/>
              <a:buChar char="•"/>
            </a:pPr>
            <a:r>
              <a:rPr lang="en" sz="1400" dirty="0"/>
              <a:t>Under the participatory budget initiative, each village has set up a </a:t>
            </a:r>
            <a:r>
              <a:rPr lang="en" sz="1400" b="1" dirty="0">
                <a:solidFill>
                  <a:schemeClr val="accent5"/>
                </a:solidFill>
              </a:rPr>
              <a:t>village council with 20 members</a:t>
            </a:r>
          </a:p>
          <a:p>
            <a:pPr marL="285750" indent="-285750" algn="just">
              <a:buFont typeface="Arial" panose="020B0604020202020204" pitchFamily="34" charset="0"/>
              <a:buChar char="•"/>
            </a:pPr>
            <a:r>
              <a:rPr lang="en" sz="1400" dirty="0"/>
              <a:t>A special budget </a:t>
            </a:r>
            <a:r>
              <a:rPr lang="en" sz="1400" b="1" dirty="0">
                <a:solidFill>
                  <a:schemeClr val="accent5"/>
                </a:solidFill>
              </a:rPr>
              <a:t>monitoring group  </a:t>
            </a:r>
            <a:r>
              <a:rPr lang="en" sz="1400" dirty="0"/>
              <a:t>(5 to 7 elected rural residents) was set up to monitor and supervise the PB </a:t>
            </a:r>
            <a:r>
              <a:rPr lang="en" sz="1400" b="1" dirty="0">
                <a:solidFill>
                  <a:schemeClr val="accent5"/>
                </a:solidFill>
              </a:rPr>
              <a:t>that increased  citizens control</a:t>
            </a:r>
          </a:p>
          <a:p>
            <a:pPr algn="just"/>
            <a:endParaRPr lang="en" sz="1600" b="1" dirty="0"/>
          </a:p>
          <a:p>
            <a:r>
              <a:rPr lang="en-US" sz="1600" b="1" u="sng" dirty="0">
                <a:hlinkClick r:id="rId7"/>
              </a:rPr>
              <a:t>Links</a:t>
            </a:r>
            <a:r>
              <a:rPr lang="en-US" sz="1600" u="sng" dirty="0">
                <a:hlinkClick r:id="rId7"/>
              </a:rPr>
              <a:t> </a:t>
            </a:r>
            <a:endParaRPr lang="ru-RU" sz="1600" dirty="0"/>
          </a:p>
          <a:p>
            <a:r>
              <a:rPr lang="en-US" sz="1600" u="sng" dirty="0">
                <a:hlinkClick r:id="rId7"/>
              </a:rPr>
              <a:t>https://participedia.net/case/5969</a:t>
            </a:r>
            <a:endParaRPr lang="en" b="1" dirty="0">
              <a:highlight>
                <a:srgbClr val="EE6907"/>
              </a:highlight>
            </a:endParaRPr>
          </a:p>
          <a:p>
            <a:endParaRPr lang="ru-RU" dirty="0"/>
          </a:p>
        </p:txBody>
      </p:sp>
    </p:spTree>
    <p:extLst>
      <p:ext uri="{BB962C8B-B14F-4D97-AF65-F5344CB8AC3E}">
        <p14:creationId xmlns:p14="http://schemas.microsoft.com/office/powerpoint/2010/main" val="2487095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712958" y="178090"/>
            <a:ext cx="7718083" cy="675470"/>
          </a:xfrm>
        </p:spPr>
        <p:txBody>
          <a:bodyPr/>
          <a:lstStyle/>
          <a:p>
            <a:r>
              <a:rPr lang="en-US" dirty="0">
                <a:solidFill>
                  <a:schemeClr val="accent2"/>
                </a:solidFill>
              </a:rPr>
              <a:t>Paris, France</a:t>
            </a:r>
            <a:r>
              <a:rPr lang="en-US" dirty="0"/>
              <a:t> </a:t>
            </a:r>
            <a:r>
              <a:rPr lang="en-US" sz="1600" dirty="0">
                <a:solidFill>
                  <a:schemeClr val="accent5"/>
                </a:solidFill>
              </a:rPr>
              <a:t>(mega)</a:t>
            </a:r>
            <a:r>
              <a:rPr lang="en-US" sz="1600" dirty="0">
                <a:solidFill>
                  <a:schemeClr val="accent1">
                    <a:lumMod val="75000"/>
                  </a:schemeClr>
                </a:solidFill>
              </a:rPr>
              <a:t> </a:t>
            </a:r>
          </a:p>
          <a:p>
            <a:r>
              <a:rPr lang="en-US" sz="1600" dirty="0">
                <a:solidFill>
                  <a:schemeClr val="accent1">
                    <a:lumMod val="75000"/>
                  </a:schemeClr>
                </a:solidFill>
              </a:rPr>
              <a:t>population  2,15 million people</a:t>
            </a:r>
            <a:endParaRPr lang="ru-RU" sz="1600" dirty="0">
              <a:solidFill>
                <a:schemeClr val="accent1">
                  <a:lumMod val="75000"/>
                </a:schemeClr>
              </a:solidFill>
            </a:endParaRPr>
          </a:p>
          <a:p>
            <a:endParaRPr lang="en-US" sz="1600" dirty="0"/>
          </a:p>
          <a:p>
            <a:endParaRPr lang="en-US" sz="1600" dirty="0"/>
          </a:p>
          <a:p>
            <a:endParaRPr lang="en-US" sz="1100" dirty="0"/>
          </a:p>
        </p:txBody>
      </p:sp>
      <p:sp>
        <p:nvSpPr>
          <p:cNvPr id="2" name="Foliennummernplatzhalter 1"/>
          <p:cNvSpPr>
            <a:spLocks noGrp="1"/>
          </p:cNvSpPr>
          <p:nvPr>
            <p:ph type="sldNum" sz="quarter" idx="12"/>
          </p:nvPr>
        </p:nvSpPr>
        <p:spPr/>
        <p:txBody>
          <a:bodyPr/>
          <a:lstStyle/>
          <a:p>
            <a:fld id="{190EBBCB-7115-4285-8105-BC97DB0CD32C}" type="slidenum">
              <a:rPr lang="de-DE" smtClean="0"/>
              <a:pPr/>
              <a:t>11</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3" name="TextBox 2">
            <a:extLst>
              <a:ext uri="{FF2B5EF4-FFF2-40B4-BE49-F238E27FC236}">
                <a16:creationId xmlns:a16="http://schemas.microsoft.com/office/drawing/2014/main" xmlns="" id="{9C4F24B7-0B47-6744-9247-AC85D4BAFCE5}"/>
              </a:ext>
            </a:extLst>
          </p:cNvPr>
          <p:cNvSpPr txBox="1"/>
          <p:nvPr/>
        </p:nvSpPr>
        <p:spPr>
          <a:xfrm>
            <a:off x="446182" y="1007797"/>
            <a:ext cx="8251634" cy="5950860"/>
          </a:xfrm>
          <a:prstGeom prst="rect">
            <a:avLst/>
          </a:prstGeom>
          <a:noFill/>
        </p:spPr>
        <p:txBody>
          <a:bodyPr wrap="square" rtlCol="0">
            <a:spAutoFit/>
          </a:bodyPr>
          <a:lstStyle/>
          <a:p>
            <a:pPr marL="285750" marR="76200" indent="-285750" algn="just">
              <a:lnSpc>
                <a:spcPct val="115000"/>
              </a:lnSpc>
              <a:buFont typeface="Arial" panose="020B0604020202020204" pitchFamily="34" charset="0"/>
              <a:buChar char="•"/>
            </a:pPr>
            <a:r>
              <a:rPr lang="en" sz="1400" b="1" dirty="0"/>
              <a:t>PB history.</a:t>
            </a:r>
            <a:r>
              <a:rPr lang="ru-RU" sz="1400" b="1" dirty="0"/>
              <a:t> </a:t>
            </a:r>
            <a:r>
              <a:rPr lang="en" sz="1400" dirty="0"/>
              <a:t>Established in 2014 as a pilot project. Annual since 2015, with the allocation of 5% of the city’s investment budget each year. </a:t>
            </a:r>
            <a:r>
              <a:rPr lang="en" sz="1400" b="1" dirty="0">
                <a:solidFill>
                  <a:schemeClr val="accent5"/>
                </a:solidFill>
              </a:rPr>
              <a:t> </a:t>
            </a:r>
          </a:p>
          <a:p>
            <a:pPr marL="285750" marR="76200" indent="-285750" algn="just">
              <a:lnSpc>
                <a:spcPct val="115000"/>
              </a:lnSpc>
              <a:buFont typeface="Arial" panose="020B0604020202020204" pitchFamily="34" charset="0"/>
              <a:buChar char="•"/>
            </a:pPr>
            <a:r>
              <a:rPr lang="en-US" sz="1400" b="1" dirty="0"/>
              <a:t>Regulations.</a:t>
            </a:r>
            <a:r>
              <a:rPr lang="en" sz="1400" i="1" dirty="0"/>
              <a:t> </a:t>
            </a:r>
            <a:r>
              <a:rPr lang="en" sz="1400" b="1" dirty="0">
                <a:solidFill>
                  <a:schemeClr val="accent5"/>
                </a:solidFill>
              </a:rPr>
              <a:t>Charter of Participative Budget</a:t>
            </a:r>
            <a:r>
              <a:rPr lang="en" sz="1400" dirty="0"/>
              <a:t>, adopted by authorities. </a:t>
            </a:r>
            <a:r>
              <a:rPr lang="en" sz="1400" b="1" dirty="0">
                <a:solidFill>
                  <a:schemeClr val="accent5"/>
                </a:solidFill>
              </a:rPr>
              <a:t>Elected Committee</a:t>
            </a:r>
            <a:r>
              <a:rPr lang="en" sz="1400" dirty="0"/>
              <a:t>  that evaluates projects proposed by the residents.</a:t>
            </a:r>
          </a:p>
          <a:p>
            <a:pPr marL="285750" marR="76200" indent="-285750" algn="just">
              <a:lnSpc>
                <a:spcPct val="115000"/>
              </a:lnSpc>
              <a:buFont typeface="Arial" panose="020B0604020202020204" pitchFamily="34" charset="0"/>
              <a:buChar char="•"/>
            </a:pPr>
            <a:r>
              <a:rPr lang="en" sz="1400" b="1" dirty="0"/>
              <a:t>PB budget</a:t>
            </a:r>
            <a:r>
              <a:rPr lang="en" sz="1400" dirty="0"/>
              <a:t>. Since 2016 </a:t>
            </a:r>
            <a:r>
              <a:rPr lang="en" sz="1400" b="1" dirty="0">
                <a:solidFill>
                  <a:schemeClr val="accent5"/>
                </a:solidFill>
              </a:rPr>
              <a:t>100 million </a:t>
            </a:r>
            <a:r>
              <a:rPr lang="en" sz="1400" dirty="0"/>
              <a:t>EUR is allocated </a:t>
            </a:r>
            <a:r>
              <a:rPr lang="en" sz="1400" b="1" dirty="0">
                <a:solidFill>
                  <a:schemeClr val="accent5"/>
                </a:solidFill>
              </a:rPr>
              <a:t>annually.</a:t>
            </a:r>
            <a:r>
              <a:rPr lang="en" sz="1400" dirty="0"/>
              <a:t> PB budget per inhabitant: </a:t>
            </a:r>
            <a:r>
              <a:rPr lang="en" sz="1400" b="1" dirty="0">
                <a:solidFill>
                  <a:schemeClr val="accent5"/>
                </a:solidFill>
              </a:rPr>
              <a:t>45 EUR. </a:t>
            </a:r>
            <a:endParaRPr lang="ru-RU" sz="1400" b="1" dirty="0">
              <a:solidFill>
                <a:schemeClr val="accent5"/>
              </a:solidFill>
            </a:endParaRPr>
          </a:p>
          <a:p>
            <a:pPr marL="285750" marR="76200" indent="-285750" algn="just">
              <a:lnSpc>
                <a:spcPct val="115000"/>
              </a:lnSpc>
              <a:buFont typeface="Arial" panose="020B0604020202020204" pitchFamily="34" charset="0"/>
              <a:buChar char="•"/>
            </a:pPr>
            <a:r>
              <a:rPr lang="en" sz="1400" b="1" dirty="0"/>
              <a:t>Process.</a:t>
            </a:r>
            <a:r>
              <a:rPr lang="en" sz="1400" dirty="0"/>
              <a:t> </a:t>
            </a:r>
            <a:r>
              <a:rPr lang="en-US" sz="1400" b="1" dirty="0">
                <a:solidFill>
                  <a:schemeClr val="accent5"/>
                </a:solidFill>
              </a:rPr>
              <a:t>4 </a:t>
            </a:r>
            <a:r>
              <a:rPr lang="en" sz="1400" b="1" dirty="0">
                <a:solidFill>
                  <a:schemeClr val="accent5"/>
                </a:solidFill>
              </a:rPr>
              <a:t>steps </a:t>
            </a:r>
            <a:r>
              <a:rPr lang="en" sz="1400" dirty="0"/>
              <a:t>cycle. </a:t>
            </a:r>
            <a:r>
              <a:rPr lang="ru-RU" sz="1400" dirty="0"/>
              <a:t> (1)</a:t>
            </a:r>
            <a:r>
              <a:rPr lang="en-US" sz="1400" dirty="0"/>
              <a:t> proposals</a:t>
            </a:r>
            <a:r>
              <a:rPr lang="en" sz="1400" dirty="0"/>
              <a:t>. </a:t>
            </a:r>
            <a:r>
              <a:rPr lang="ru-RU" sz="1400" dirty="0"/>
              <a:t>(</a:t>
            </a:r>
            <a:r>
              <a:rPr lang="en-US" sz="1400" dirty="0"/>
              <a:t>2</a:t>
            </a:r>
            <a:r>
              <a:rPr lang="ru-RU" sz="1400" dirty="0"/>
              <a:t>) </a:t>
            </a:r>
            <a:r>
              <a:rPr lang="en-US" sz="1400" dirty="0"/>
              <a:t>co-creation </a:t>
            </a:r>
            <a:r>
              <a:rPr lang="en" sz="1400" dirty="0"/>
              <a:t>(3) selection of projects by the elected Committee. (4) voting and including selected projects in the budget.</a:t>
            </a:r>
            <a:endParaRPr lang="en" sz="1400" b="1" dirty="0">
              <a:solidFill>
                <a:schemeClr val="accent5"/>
              </a:solidFill>
            </a:endParaRPr>
          </a:p>
          <a:p>
            <a:pPr marL="287100" indent="-285750" algn="just">
              <a:buFont typeface="Arial" panose="020B0604020202020204" pitchFamily="34" charset="0"/>
              <a:buChar char="•"/>
            </a:pPr>
            <a:r>
              <a:rPr lang="en" sz="1400" b="1" dirty="0"/>
              <a:t>Success. </a:t>
            </a:r>
            <a:r>
              <a:rPr lang="en" sz="1400" dirty="0"/>
              <a:t>(1) competitive leadership; (2) properly selected instruments for the implementation; (3) aid for the residents willing to participate; (4) diversification of the PB itself; (5) commitment to the PB. </a:t>
            </a:r>
            <a:endParaRPr lang="en" b="1" dirty="0">
              <a:highlight>
                <a:srgbClr val="EE6907"/>
              </a:highlight>
            </a:endParaRPr>
          </a:p>
          <a:p>
            <a:pPr algn="ctr"/>
            <a:r>
              <a:rPr lang="en" sz="1400" b="1" dirty="0">
                <a:highlight>
                  <a:srgbClr val="EE6907"/>
                </a:highlight>
              </a:rPr>
              <a:t>PB case highlights</a:t>
            </a:r>
          </a:p>
          <a:p>
            <a:pPr algn="just"/>
            <a:endParaRPr lang="en" sz="1400" b="1" dirty="0"/>
          </a:p>
          <a:p>
            <a:pPr marL="287100" indent="-285750" algn="just">
              <a:buFont typeface="Arial" panose="020B0604020202020204" pitchFamily="34" charset="0"/>
              <a:buChar char="•"/>
            </a:pPr>
            <a:r>
              <a:rPr lang="en" sz="1400" dirty="0"/>
              <a:t> “Law on Local Democracy” gave citizens </a:t>
            </a:r>
            <a:r>
              <a:rPr lang="en" sz="1400" b="1" dirty="0">
                <a:solidFill>
                  <a:schemeClr val="accent5"/>
                </a:solidFill>
              </a:rPr>
              <a:t>the right to petition</a:t>
            </a:r>
            <a:r>
              <a:rPr lang="en" sz="1400" dirty="0"/>
              <a:t>, and mechanisms were created for all levels of government to create </a:t>
            </a:r>
            <a:r>
              <a:rPr lang="en" sz="1400" b="1" dirty="0">
                <a:solidFill>
                  <a:schemeClr val="accent5"/>
                </a:solidFill>
              </a:rPr>
              <a:t>referenda and hold public </a:t>
            </a:r>
            <a:r>
              <a:rPr lang="en" sz="1400" dirty="0">
                <a:solidFill>
                  <a:schemeClr val="accent5"/>
                </a:solidFill>
              </a:rPr>
              <a:t>consultations.</a:t>
            </a:r>
          </a:p>
          <a:p>
            <a:pPr marL="287100" indent="-285750" algn="just">
              <a:buFont typeface="Arial" panose="020B0604020202020204" pitchFamily="34" charset="0"/>
              <a:buChar char="•"/>
            </a:pPr>
            <a:r>
              <a:rPr lang="en" sz="1400" dirty="0"/>
              <a:t>For the purpose of citizens’ participation </a:t>
            </a:r>
            <a:r>
              <a:rPr lang="en" sz="1400" b="1" dirty="0">
                <a:solidFill>
                  <a:schemeClr val="accent5"/>
                </a:solidFill>
              </a:rPr>
              <a:t>several institutions were established </a:t>
            </a:r>
            <a:r>
              <a:rPr lang="en" sz="1400" dirty="0"/>
              <a:t>: </a:t>
            </a:r>
            <a:r>
              <a:rPr lang="en" sz="1400" dirty="0" err="1"/>
              <a:t>Neighbourhood</a:t>
            </a:r>
            <a:r>
              <a:rPr lang="en" sz="1400" dirty="0"/>
              <a:t> councils, Youth council, Parisian students council etc.</a:t>
            </a:r>
          </a:p>
          <a:p>
            <a:pPr marL="287100" indent="-285750" algn="just">
              <a:buFont typeface="Arial" panose="020B0604020202020204" pitchFamily="34" charset="0"/>
              <a:buChar char="•"/>
            </a:pPr>
            <a:r>
              <a:rPr lang="en" sz="1400" b="1" dirty="0">
                <a:solidFill>
                  <a:schemeClr val="accent5"/>
                </a:solidFill>
              </a:rPr>
              <a:t>New digital tools </a:t>
            </a:r>
            <a:r>
              <a:rPr lang="en" sz="1400" dirty="0"/>
              <a:t>(the so-called ‘civic tech’) were introduced </a:t>
            </a:r>
          </a:p>
          <a:p>
            <a:pPr marL="287100" indent="-285750" algn="just">
              <a:buFont typeface="Arial" panose="020B0604020202020204" pitchFamily="34" charset="0"/>
              <a:buChar char="•"/>
            </a:pPr>
            <a:endParaRPr lang="en" sz="1400" dirty="0"/>
          </a:p>
          <a:p>
            <a:r>
              <a:rPr lang="en-US" sz="1400" b="1" u="sng" dirty="0">
                <a:hlinkClick r:id="rId7"/>
              </a:rPr>
              <a:t>Links</a:t>
            </a:r>
            <a:r>
              <a:rPr lang="en-US" sz="1400" u="sng" dirty="0">
                <a:hlinkClick r:id="rId7"/>
              </a:rPr>
              <a:t> </a:t>
            </a:r>
            <a:endParaRPr lang="ru-RU" sz="1400" dirty="0"/>
          </a:p>
          <a:p>
            <a:pPr lvl="0"/>
            <a:r>
              <a:rPr lang="ru-RU" sz="1400" u="sng" dirty="0">
                <a:hlinkClick r:id="rId8"/>
              </a:rPr>
              <a:t>https://participedia.net/case/5008</a:t>
            </a:r>
            <a:endParaRPr lang="ru-RU" sz="1400" dirty="0"/>
          </a:p>
          <a:p>
            <a:pPr lvl="0"/>
            <a:r>
              <a:rPr lang="en-US" sz="1400" u="sng" dirty="0">
                <a:hlinkClick r:id="rId9"/>
              </a:rPr>
              <a:t>https</a:t>
            </a:r>
            <a:r>
              <a:rPr lang="ru-RU" sz="1400" u="sng" dirty="0">
                <a:hlinkClick r:id="rId9"/>
              </a:rPr>
              <a:t>://</a:t>
            </a:r>
            <a:r>
              <a:rPr lang="en-US" sz="1400" u="sng" dirty="0">
                <a:hlinkClick r:id="rId9"/>
              </a:rPr>
              <a:t>budgetparticipatif</a:t>
            </a:r>
            <a:r>
              <a:rPr lang="ru-RU" sz="1400" u="sng" dirty="0">
                <a:hlinkClick r:id="rId9"/>
              </a:rPr>
              <a:t>.</a:t>
            </a:r>
            <a:r>
              <a:rPr lang="en-US" sz="1400" u="sng" dirty="0">
                <a:hlinkClick r:id="rId9"/>
              </a:rPr>
              <a:t>paris</a:t>
            </a:r>
            <a:r>
              <a:rPr lang="ru-RU" sz="1400" u="sng" dirty="0">
                <a:hlinkClick r:id="rId9"/>
              </a:rPr>
              <a:t>.</a:t>
            </a:r>
            <a:r>
              <a:rPr lang="en-US" sz="1400" u="sng" dirty="0">
                <a:hlinkClick r:id="rId9"/>
              </a:rPr>
              <a:t>fr</a:t>
            </a:r>
            <a:r>
              <a:rPr lang="ru-RU" sz="1400" u="sng" dirty="0">
                <a:hlinkClick r:id="rId9"/>
              </a:rPr>
              <a:t>/</a:t>
            </a:r>
            <a:r>
              <a:rPr lang="en-US" sz="1400" u="sng" dirty="0">
                <a:hlinkClick r:id="rId9"/>
              </a:rPr>
              <a:t>bp</a:t>
            </a:r>
            <a:r>
              <a:rPr lang="ru-RU" sz="1400" u="sng" dirty="0">
                <a:hlinkClick r:id="rId9"/>
              </a:rPr>
              <a:t>/</a:t>
            </a:r>
            <a:r>
              <a:rPr lang="en-US" sz="1400" u="sng" dirty="0">
                <a:hlinkClick r:id="rId9"/>
              </a:rPr>
              <a:t>plugins</a:t>
            </a:r>
            <a:r>
              <a:rPr lang="ru-RU" sz="1400" u="sng" dirty="0">
                <a:hlinkClick r:id="rId9"/>
              </a:rPr>
              <a:t>/</a:t>
            </a:r>
            <a:r>
              <a:rPr lang="en-US" sz="1400" u="sng" dirty="0">
                <a:hlinkClick r:id="rId9"/>
              </a:rPr>
              <a:t>download</a:t>
            </a:r>
            <a:r>
              <a:rPr lang="ru-RU" sz="1400" u="sng" dirty="0">
                <a:hlinkClick r:id="rId9"/>
              </a:rPr>
              <a:t>/</a:t>
            </a:r>
            <a:r>
              <a:rPr lang="en-US" sz="1400" u="sng" dirty="0">
                <a:hlinkClick r:id="rId9"/>
              </a:rPr>
              <a:t>PB</a:t>
            </a:r>
            <a:r>
              <a:rPr lang="ru-RU" sz="1400" u="sng" dirty="0">
                <a:hlinkClick r:id="rId9"/>
              </a:rPr>
              <a:t>_</a:t>
            </a:r>
            <a:r>
              <a:rPr lang="en-US" sz="1400" u="sng" dirty="0">
                <a:hlinkClick r:id="rId9"/>
              </a:rPr>
              <a:t>in</a:t>
            </a:r>
            <a:r>
              <a:rPr lang="ru-RU" sz="1400" u="sng" dirty="0">
                <a:hlinkClick r:id="rId9"/>
              </a:rPr>
              <a:t>_</a:t>
            </a:r>
            <a:r>
              <a:rPr lang="en-US" sz="1400" u="sng" dirty="0">
                <a:hlinkClick r:id="rId9"/>
              </a:rPr>
              <a:t>Paris</a:t>
            </a:r>
            <a:r>
              <a:rPr lang="ru-RU" sz="1400" u="sng" dirty="0">
                <a:hlinkClick r:id="rId9"/>
              </a:rPr>
              <a:t>.</a:t>
            </a:r>
            <a:r>
              <a:rPr lang="en-US" sz="1400" u="sng" dirty="0">
                <a:hlinkClick r:id="rId9"/>
              </a:rPr>
              <a:t>pdf</a:t>
            </a:r>
            <a:endParaRPr lang="ru-RU" sz="1400" dirty="0"/>
          </a:p>
          <a:p>
            <a:pPr marL="1350" algn="just"/>
            <a:endParaRPr lang="en" sz="1400" dirty="0"/>
          </a:p>
          <a:p>
            <a:pPr marL="1350" algn="just"/>
            <a:endParaRPr lang="en" dirty="0"/>
          </a:p>
          <a:p>
            <a:pPr marL="1350" algn="just"/>
            <a:endParaRPr lang="en" dirty="0"/>
          </a:p>
          <a:p>
            <a:pPr marL="1350" algn="just"/>
            <a:endParaRPr lang="en" b="1" dirty="0">
              <a:highlight>
                <a:srgbClr val="EE6907"/>
              </a:highlight>
            </a:endParaRPr>
          </a:p>
          <a:p>
            <a:pPr marL="1350" algn="just"/>
            <a:endParaRPr lang="en" b="1" dirty="0">
              <a:highlight>
                <a:srgbClr val="EE6907"/>
              </a:highlight>
            </a:endParaRPr>
          </a:p>
        </p:txBody>
      </p:sp>
    </p:spTree>
    <p:extLst>
      <p:ext uri="{BB962C8B-B14F-4D97-AF65-F5344CB8AC3E}">
        <p14:creationId xmlns:p14="http://schemas.microsoft.com/office/powerpoint/2010/main" val="584635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689317" y="337626"/>
            <a:ext cx="7718083" cy="675470"/>
          </a:xfrm>
        </p:spPr>
        <p:txBody>
          <a:bodyPr/>
          <a:lstStyle/>
          <a:p>
            <a:r>
              <a:rPr lang="en-US" dirty="0"/>
              <a:t>Toronto, Canada </a:t>
            </a:r>
            <a:r>
              <a:rPr lang="en-US" sz="1800" dirty="0">
                <a:solidFill>
                  <a:schemeClr val="accent5"/>
                </a:solidFill>
              </a:rPr>
              <a:t>(mega)</a:t>
            </a:r>
            <a:r>
              <a:rPr lang="en-US" sz="1800" dirty="0">
                <a:solidFill>
                  <a:schemeClr val="accent1">
                    <a:lumMod val="75000"/>
                  </a:schemeClr>
                </a:solidFill>
              </a:rPr>
              <a:t> </a:t>
            </a:r>
            <a:endParaRPr lang="en-US" sz="1800" dirty="0"/>
          </a:p>
          <a:p>
            <a:r>
              <a:rPr lang="en-US" sz="1400" dirty="0">
                <a:solidFill>
                  <a:schemeClr val="accent1">
                    <a:lumMod val="75000"/>
                  </a:schemeClr>
                </a:solidFill>
              </a:rPr>
              <a:t>population  2, 95 million people</a:t>
            </a:r>
            <a:endParaRPr lang="ru-RU" sz="1400" dirty="0">
              <a:solidFill>
                <a:schemeClr val="accent1">
                  <a:lumMod val="75000"/>
                </a:schemeClr>
              </a:solidFill>
            </a:endParaRPr>
          </a:p>
          <a:p>
            <a:endParaRPr lang="de-DE" i="1" dirty="0">
              <a:solidFill>
                <a:schemeClr val="accent2"/>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12</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4" name="TextBox 3">
            <a:extLst>
              <a:ext uri="{FF2B5EF4-FFF2-40B4-BE49-F238E27FC236}">
                <a16:creationId xmlns:a16="http://schemas.microsoft.com/office/drawing/2014/main" xmlns="" id="{4E2170D1-B25B-EE48-87F3-8705956CB624}"/>
              </a:ext>
            </a:extLst>
          </p:cNvPr>
          <p:cNvSpPr txBox="1"/>
          <p:nvPr/>
        </p:nvSpPr>
        <p:spPr>
          <a:xfrm>
            <a:off x="242371" y="1230448"/>
            <a:ext cx="8339768" cy="4705134"/>
          </a:xfrm>
          <a:prstGeom prst="rect">
            <a:avLst/>
          </a:prstGeom>
          <a:noFill/>
        </p:spPr>
        <p:txBody>
          <a:bodyPr wrap="square" rtlCol="0">
            <a:spAutoFit/>
          </a:bodyPr>
          <a:lstStyle/>
          <a:p>
            <a:pPr marL="285750" marR="76200" indent="-285750" algn="just">
              <a:lnSpc>
                <a:spcPct val="115000"/>
              </a:lnSpc>
              <a:buFont typeface="Arial" panose="020B0604020202020204" pitchFamily="34" charset="0"/>
              <a:buChar char="•"/>
            </a:pPr>
            <a:r>
              <a:rPr lang="en" sz="1500" b="1" dirty="0"/>
              <a:t>PB history.</a:t>
            </a:r>
            <a:r>
              <a:rPr lang="ru-RU" sz="1500" b="1" dirty="0"/>
              <a:t> </a:t>
            </a:r>
            <a:r>
              <a:rPr lang="en" sz="1500" dirty="0"/>
              <a:t>Toronto piloted the PB 2015-2017 in three wards</a:t>
            </a:r>
            <a:r>
              <a:rPr lang="en-US" sz="1500" dirty="0"/>
              <a:t>. </a:t>
            </a:r>
            <a:r>
              <a:rPr lang="en" sz="1500" dirty="0"/>
              <a:t>The final evaluation of the PB Pilot was approved by the City council in 2019. </a:t>
            </a:r>
            <a:endParaRPr lang="en" sz="1500" b="1" dirty="0">
              <a:solidFill>
                <a:schemeClr val="accent5"/>
              </a:solidFill>
            </a:endParaRPr>
          </a:p>
          <a:p>
            <a:pPr marL="285750" marR="76200" indent="-285750" algn="just">
              <a:lnSpc>
                <a:spcPct val="115000"/>
              </a:lnSpc>
              <a:buFont typeface="Arial" panose="020B0604020202020204" pitchFamily="34" charset="0"/>
              <a:buChar char="•"/>
            </a:pPr>
            <a:r>
              <a:rPr lang="en-US" sz="1500" b="1" dirty="0"/>
              <a:t>Regulations.</a:t>
            </a:r>
            <a:r>
              <a:rPr lang="en" sz="1500" i="1" dirty="0"/>
              <a:t> </a:t>
            </a:r>
            <a:r>
              <a:rPr lang="en" sz="1500" b="1" dirty="0">
                <a:solidFill>
                  <a:schemeClr val="accent5"/>
                </a:solidFill>
              </a:rPr>
              <a:t>The City council decision </a:t>
            </a:r>
            <a:r>
              <a:rPr lang="en" sz="1500" dirty="0"/>
              <a:t>is needed to initiate the PB pilot. </a:t>
            </a:r>
          </a:p>
          <a:p>
            <a:pPr marL="285750" marR="76200" indent="-285750" algn="just">
              <a:lnSpc>
                <a:spcPct val="115000"/>
              </a:lnSpc>
              <a:buFont typeface="Arial" panose="020B0604020202020204" pitchFamily="34" charset="0"/>
              <a:buChar char="•"/>
            </a:pPr>
            <a:r>
              <a:rPr lang="en" sz="1500" b="1" dirty="0"/>
              <a:t>PB budget</a:t>
            </a:r>
            <a:r>
              <a:rPr lang="en" sz="1500" dirty="0"/>
              <a:t>. Over the three-year pilot, residents voted for 37 projects and the total amount of </a:t>
            </a:r>
            <a:r>
              <a:rPr lang="en" sz="1500" b="1" dirty="0">
                <a:solidFill>
                  <a:schemeClr val="accent5"/>
                </a:solidFill>
              </a:rPr>
              <a:t>1,19 million EUR </a:t>
            </a:r>
            <a:r>
              <a:rPr lang="en" sz="1500" dirty="0"/>
              <a:t>was allocated. </a:t>
            </a:r>
            <a:endParaRPr lang="ru-RU" sz="1500" b="1" dirty="0">
              <a:solidFill>
                <a:schemeClr val="accent5"/>
              </a:solidFill>
            </a:endParaRPr>
          </a:p>
          <a:p>
            <a:pPr marL="285750" marR="76200" indent="-285750" algn="just">
              <a:lnSpc>
                <a:spcPct val="115000"/>
              </a:lnSpc>
              <a:buFont typeface="Arial" panose="020B0604020202020204" pitchFamily="34" charset="0"/>
              <a:buChar char="•"/>
            </a:pPr>
            <a:r>
              <a:rPr lang="en" sz="1500" b="1" dirty="0"/>
              <a:t>Process.</a:t>
            </a:r>
            <a:r>
              <a:rPr lang="en" sz="1500" dirty="0"/>
              <a:t> </a:t>
            </a:r>
            <a:r>
              <a:rPr lang="en" sz="1500" b="1" dirty="0">
                <a:solidFill>
                  <a:schemeClr val="accent5"/>
                </a:solidFill>
              </a:rPr>
              <a:t>6</a:t>
            </a:r>
            <a:r>
              <a:rPr lang="en" sz="1500" dirty="0"/>
              <a:t> </a:t>
            </a:r>
            <a:r>
              <a:rPr lang="en" sz="1500" b="1" dirty="0">
                <a:solidFill>
                  <a:schemeClr val="accent5"/>
                </a:solidFill>
              </a:rPr>
              <a:t>steps </a:t>
            </a:r>
            <a:r>
              <a:rPr lang="en" sz="1500" dirty="0"/>
              <a:t>cycle. </a:t>
            </a:r>
            <a:r>
              <a:rPr lang="ru-RU" sz="1500" dirty="0"/>
              <a:t> (1)</a:t>
            </a:r>
            <a:r>
              <a:rPr lang="en-US" sz="1500" dirty="0"/>
              <a:t> </a:t>
            </a:r>
            <a:r>
              <a:rPr lang="en" sz="1500" dirty="0"/>
              <a:t>idea collection </a:t>
            </a:r>
            <a:r>
              <a:rPr lang="ru-RU" sz="1500" dirty="0"/>
              <a:t>(</a:t>
            </a:r>
            <a:r>
              <a:rPr lang="en-US" sz="1500" dirty="0"/>
              <a:t>2</a:t>
            </a:r>
            <a:r>
              <a:rPr lang="ru-RU" sz="1500" dirty="0"/>
              <a:t>) </a:t>
            </a:r>
            <a:r>
              <a:rPr lang="en-US" sz="1500" dirty="0"/>
              <a:t>idea review </a:t>
            </a:r>
            <a:r>
              <a:rPr lang="en" sz="1500" dirty="0"/>
              <a:t>(3) ballot selection </a:t>
            </a:r>
          </a:p>
          <a:p>
            <a:pPr marL="285750" marR="76200" indent="-285750" algn="just">
              <a:lnSpc>
                <a:spcPct val="115000"/>
              </a:lnSpc>
              <a:buFont typeface="Arial" panose="020B0604020202020204" pitchFamily="34" charset="0"/>
              <a:buChar char="•"/>
            </a:pPr>
            <a:r>
              <a:rPr lang="en" sz="1500" dirty="0"/>
              <a:t> (4) voting. (5) ballot allocation. (6) implementation</a:t>
            </a:r>
            <a:endParaRPr lang="en" sz="1500" dirty="0">
              <a:solidFill>
                <a:schemeClr val="accent5"/>
              </a:solidFill>
            </a:endParaRPr>
          </a:p>
          <a:p>
            <a:pPr marL="287100" indent="-285750" algn="just">
              <a:buFont typeface="Arial" panose="020B0604020202020204" pitchFamily="34" charset="0"/>
              <a:buChar char="•"/>
            </a:pPr>
            <a:r>
              <a:rPr lang="en" sz="1500" b="1" dirty="0"/>
              <a:t>Success. </a:t>
            </a:r>
            <a:r>
              <a:rPr lang="en-US" sz="1500" dirty="0"/>
              <a:t>l</a:t>
            </a:r>
            <a:r>
              <a:rPr lang="en" sz="1500" dirty="0" err="1"/>
              <a:t>ies</a:t>
            </a:r>
            <a:r>
              <a:rPr lang="en" sz="1500" dirty="0"/>
              <a:t> in the thoroughness of the pilot. PB pilot provided for the information about the </a:t>
            </a:r>
            <a:r>
              <a:rPr lang="en" sz="1500" b="1" dirty="0">
                <a:solidFill>
                  <a:schemeClr val="accent5"/>
                </a:solidFill>
              </a:rPr>
              <a:t>usefulness of such an instrument of engagement. </a:t>
            </a:r>
          </a:p>
          <a:p>
            <a:pPr algn="ctr"/>
            <a:endParaRPr lang="en" sz="1500" b="1" dirty="0">
              <a:highlight>
                <a:srgbClr val="EE6907"/>
              </a:highlight>
            </a:endParaRPr>
          </a:p>
          <a:p>
            <a:pPr algn="ctr"/>
            <a:r>
              <a:rPr lang="en" sz="1500" b="1" dirty="0">
                <a:highlight>
                  <a:srgbClr val="EE6907"/>
                </a:highlight>
              </a:rPr>
              <a:t>PB case highlights</a:t>
            </a:r>
          </a:p>
          <a:p>
            <a:pPr algn="just"/>
            <a:endParaRPr lang="en" sz="1500" b="1" dirty="0"/>
          </a:p>
          <a:p>
            <a:pPr marL="287100" indent="-285750">
              <a:buFont typeface="Arial" panose="020B0604020202020204" pitchFamily="34" charset="0"/>
              <a:buChar char="•"/>
            </a:pPr>
            <a:r>
              <a:rPr lang="en" sz="1500" dirty="0"/>
              <a:t>a good example for </a:t>
            </a:r>
            <a:r>
              <a:rPr lang="en" sz="1500" b="1" dirty="0">
                <a:solidFill>
                  <a:schemeClr val="accent5"/>
                </a:solidFill>
              </a:rPr>
              <a:t>small communities in megacities  </a:t>
            </a:r>
            <a:r>
              <a:rPr lang="en" sz="1500" dirty="0"/>
              <a:t>how to introduce the PB </a:t>
            </a:r>
          </a:p>
          <a:p>
            <a:pPr marL="287100" indent="-285750">
              <a:buFont typeface="Arial" panose="020B0604020202020204" pitchFamily="34" charset="0"/>
              <a:buChar char="•"/>
            </a:pPr>
            <a:r>
              <a:rPr lang="en" sz="1500" dirty="0"/>
              <a:t>constant involvement of the </a:t>
            </a:r>
            <a:r>
              <a:rPr lang="en" sz="1500" b="1" dirty="0">
                <a:solidFill>
                  <a:schemeClr val="accent5"/>
                </a:solidFill>
              </a:rPr>
              <a:t>City Staff in PB</a:t>
            </a:r>
          </a:p>
          <a:p>
            <a:pPr marL="287100" indent="-285750">
              <a:buFont typeface="Arial" panose="020B0604020202020204" pitchFamily="34" charset="0"/>
              <a:buChar char="•"/>
            </a:pPr>
            <a:r>
              <a:rPr lang="en" sz="1500" b="1" dirty="0">
                <a:solidFill>
                  <a:schemeClr val="accent5"/>
                </a:solidFill>
              </a:rPr>
              <a:t>simple structure </a:t>
            </a:r>
            <a:r>
              <a:rPr lang="en" sz="1500" dirty="0"/>
              <a:t>that could be a useful strategy in communities  with poor IT development or great share of elderly population. </a:t>
            </a:r>
          </a:p>
          <a:p>
            <a:pPr marL="1350" algn="just"/>
            <a:r>
              <a:rPr lang="en-US" sz="1500" b="1" u="sng" dirty="0">
                <a:hlinkClick r:id="rId7"/>
              </a:rPr>
              <a:t>Links</a:t>
            </a:r>
            <a:r>
              <a:rPr lang="en-US" sz="1500" u="sng" dirty="0">
                <a:hlinkClick r:id="rId7"/>
              </a:rPr>
              <a:t> </a:t>
            </a:r>
            <a:endParaRPr lang="ru-RU" sz="1500" dirty="0"/>
          </a:p>
          <a:p>
            <a:pPr marL="1350" algn="just"/>
            <a:r>
              <a:rPr lang="en" sz="1500" dirty="0">
                <a:solidFill>
                  <a:schemeClr val="accent5"/>
                </a:solidFill>
              </a:rPr>
              <a:t>https://</a:t>
            </a:r>
            <a:r>
              <a:rPr lang="en" sz="1500" dirty="0" err="1">
                <a:solidFill>
                  <a:schemeClr val="accent5"/>
                </a:solidFill>
              </a:rPr>
              <a:t>www.toronto.ca</a:t>
            </a:r>
            <a:r>
              <a:rPr lang="en" sz="1500" dirty="0">
                <a:solidFill>
                  <a:schemeClr val="accent5"/>
                </a:solidFill>
              </a:rPr>
              <a:t>/city-government/budget-finances/city-budget/</a:t>
            </a:r>
          </a:p>
          <a:p>
            <a:pPr marL="287100" indent="-285750" algn="just">
              <a:buFont typeface="Arial" panose="020B0604020202020204" pitchFamily="34" charset="0"/>
              <a:buChar char="•"/>
            </a:pPr>
            <a:endParaRPr lang="ru-RU" sz="1400" dirty="0"/>
          </a:p>
        </p:txBody>
      </p:sp>
    </p:spTree>
    <p:extLst>
      <p:ext uri="{BB962C8B-B14F-4D97-AF65-F5344CB8AC3E}">
        <p14:creationId xmlns:p14="http://schemas.microsoft.com/office/powerpoint/2010/main" val="58463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33"/>
          </p:nvPr>
        </p:nvSpPr>
        <p:spPr/>
        <p:txBody>
          <a:bodyPr/>
          <a:lstStyle/>
          <a:p>
            <a:endParaRPr lang="en-US" dirty="0"/>
          </a:p>
        </p:txBody>
      </p:sp>
      <p:sp>
        <p:nvSpPr>
          <p:cNvPr id="6" name="Textplatzhalter 5"/>
          <p:cNvSpPr>
            <a:spLocks noGrp="1"/>
          </p:cNvSpPr>
          <p:nvPr>
            <p:ph type="body" sz="quarter" idx="17"/>
          </p:nvPr>
        </p:nvSpPr>
        <p:spPr/>
        <p:txBody>
          <a:bodyPr/>
          <a:lstStyle/>
          <a:p>
            <a:r>
              <a:rPr lang="de-DE" i="1" dirty="0">
                <a:solidFill>
                  <a:srgbClr val="0070C0"/>
                </a:solidFill>
              </a:rPr>
              <a:t>Julia </a:t>
            </a:r>
            <a:r>
              <a:rPr lang="de-DE" i="1" dirty="0" err="1">
                <a:solidFill>
                  <a:srgbClr val="0070C0"/>
                </a:solidFill>
              </a:rPr>
              <a:t>Slav</a:t>
            </a:r>
            <a:r>
              <a:rPr lang="de-DE" i="1" dirty="0">
                <a:solidFill>
                  <a:srgbClr val="0070C0"/>
                </a:solidFill>
              </a:rPr>
              <a:t> </a:t>
            </a:r>
          </a:p>
          <a:p>
            <a:r>
              <a:rPr lang="de-DE" i="1" dirty="0">
                <a:solidFill>
                  <a:srgbClr val="0070C0"/>
                </a:solidFill>
              </a:rPr>
              <a:t>Council </a:t>
            </a:r>
            <a:r>
              <a:rPr lang="de-DE" i="1" dirty="0" err="1">
                <a:solidFill>
                  <a:srgbClr val="0070C0"/>
                </a:solidFill>
              </a:rPr>
              <a:t>of</a:t>
            </a:r>
            <a:r>
              <a:rPr lang="de-DE" i="1" dirty="0">
                <a:solidFill>
                  <a:srgbClr val="0070C0"/>
                </a:solidFill>
              </a:rPr>
              <a:t> </a:t>
            </a:r>
            <a:r>
              <a:rPr lang="de-DE" i="1" dirty="0" err="1">
                <a:solidFill>
                  <a:srgbClr val="0070C0"/>
                </a:solidFill>
              </a:rPr>
              <a:t>municipalities</a:t>
            </a:r>
            <a:r>
              <a:rPr lang="de-DE" i="1" dirty="0">
                <a:solidFill>
                  <a:srgbClr val="0070C0"/>
                </a:solidFill>
              </a:rPr>
              <a:t> </a:t>
            </a:r>
            <a:r>
              <a:rPr lang="de-DE" i="1" dirty="0" err="1">
                <a:solidFill>
                  <a:srgbClr val="0070C0"/>
                </a:solidFill>
              </a:rPr>
              <a:t>of</a:t>
            </a:r>
            <a:r>
              <a:rPr lang="de-DE" i="1" dirty="0">
                <a:solidFill>
                  <a:srgbClr val="0070C0"/>
                </a:solidFill>
              </a:rPr>
              <a:t> SPB</a:t>
            </a:r>
          </a:p>
          <a:p>
            <a:r>
              <a:rPr lang="de-DE" sz="1600" i="1" u="sng" dirty="0">
                <a:solidFill>
                  <a:srgbClr val="0070C0"/>
                </a:solidFill>
                <a:hlinkClick r:id="rId3"/>
              </a:rPr>
              <a:t>juliaslav@mail.ru</a:t>
            </a:r>
            <a:r>
              <a:rPr lang="de-DE" sz="1600" i="1" u="sng" dirty="0">
                <a:solidFill>
                  <a:srgbClr val="0070C0"/>
                </a:solidFill>
              </a:rPr>
              <a:t> </a:t>
            </a:r>
          </a:p>
          <a:p>
            <a:endParaRPr lang="de-DE" sz="1400" i="1" dirty="0">
              <a:solidFill>
                <a:srgbClr val="0070C0"/>
              </a:solidFill>
            </a:endParaRPr>
          </a:p>
          <a:p>
            <a:endParaRPr lang="de-DE" sz="1400" i="1" dirty="0">
              <a:solidFill>
                <a:srgbClr val="0070C0"/>
              </a:solidFill>
            </a:endParaRPr>
          </a:p>
          <a:p>
            <a:r>
              <a:rPr lang="de-DE" sz="1800" i="1" dirty="0">
                <a:solidFill>
                  <a:srgbClr val="0070C0"/>
                </a:solidFill>
              </a:rPr>
              <a:t>PP15-PP16-PP17</a:t>
            </a:r>
          </a:p>
          <a:p>
            <a:endParaRPr lang="en-US" dirty="0"/>
          </a:p>
        </p:txBody>
      </p:sp>
      <p:sp>
        <p:nvSpPr>
          <p:cNvPr id="11" name="Textplatzhalter 10"/>
          <p:cNvSpPr>
            <a:spLocks noGrp="1"/>
          </p:cNvSpPr>
          <p:nvPr>
            <p:ph type="body" sz="quarter" idx="36"/>
          </p:nvPr>
        </p:nvSpPr>
        <p:spPr/>
        <p:txBody>
          <a:bodyPr/>
          <a:lstStyle/>
          <a:p>
            <a:r>
              <a:rPr lang="en-US" dirty="0" err="1"/>
              <a:t>EmPaci</a:t>
            </a:r>
            <a:endParaRPr lang="en-US" dirty="0"/>
          </a:p>
        </p:txBody>
      </p:sp>
      <p:pic>
        <p:nvPicPr>
          <p:cNvPr id="9" name="Рисунок 8">
            <a:extLst>
              <a:ext uri="{FF2B5EF4-FFF2-40B4-BE49-F238E27FC236}">
                <a16:creationId xmlns:a16="http://schemas.microsoft.com/office/drawing/2014/main" xmlns="" id="{D161480E-4FC5-405F-8F9A-9CC1D6D26D7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771219" y="353262"/>
            <a:ext cx="2296886" cy="452602"/>
          </a:xfrm>
          <a:prstGeom prst="rect">
            <a:avLst/>
          </a:prstGeom>
        </p:spPr>
      </p:pic>
      <p:pic>
        <p:nvPicPr>
          <p:cNvPr id="12" name="Picture 2">
            <a:extLst>
              <a:ext uri="{FF2B5EF4-FFF2-40B4-BE49-F238E27FC236}">
                <a16:creationId xmlns:a16="http://schemas.microsoft.com/office/drawing/2014/main" xmlns="" id="{AC414F56-27FD-4E02-90B0-57251B24EB2F}"/>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3852212" y="841470"/>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D50A07E8-B3FD-4461-A595-7F5E3F90208D}"/>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33959" y="353262"/>
            <a:ext cx="2652924" cy="990115"/>
          </a:xfrm>
          <a:prstGeom prst="rect">
            <a:avLst/>
          </a:prstGeom>
        </p:spPr>
      </p:pic>
      <p:sp>
        <p:nvSpPr>
          <p:cNvPr id="3074" name="AutoShape 2" descr="https://apf.mail.ru/cgi-bin/readmsg?id=15852995140718011141;0;1&amp;exif=1&amp;full=1&amp;x-email=juliaslav%40mail.r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76" name="AutoShape 4" descr="https://apf.mail.ru/cgi-bin/readmsg?id=15852995140718011141;0;1&amp;exif=1&amp;full=1&amp;x-email=juliaslav%40mail.r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5" name="Рисунок 14" descr="Герб СМО 2.jpg"/>
          <p:cNvPicPr>
            <a:picLocks noChangeAspect="1"/>
          </p:cNvPicPr>
          <p:nvPr/>
        </p:nvPicPr>
        <p:blipFill>
          <a:blip r:embed="rId7"/>
          <a:stretch>
            <a:fillRect/>
          </a:stretch>
        </p:blipFill>
        <p:spPr>
          <a:xfrm>
            <a:off x="5011617" y="713936"/>
            <a:ext cx="770206" cy="770206"/>
          </a:xfrm>
          <a:prstGeom prst="rect">
            <a:avLst/>
          </a:prstGeom>
        </p:spPr>
      </p:pic>
    </p:spTree>
    <p:extLst>
      <p:ext uri="{BB962C8B-B14F-4D97-AF65-F5344CB8AC3E}">
        <p14:creationId xmlns:p14="http://schemas.microsoft.com/office/powerpoint/2010/main" val="3951316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689317" y="337626"/>
            <a:ext cx="7718083" cy="675470"/>
          </a:xfrm>
        </p:spPr>
        <p:txBody>
          <a:bodyPr/>
          <a:lstStyle/>
          <a:p>
            <a:r>
              <a:rPr lang="de-DE" dirty="0">
                <a:solidFill>
                  <a:schemeClr val="accent2"/>
                </a:solidFill>
              </a:rPr>
              <a:t>Table </a:t>
            </a:r>
            <a:r>
              <a:rPr lang="de-DE" dirty="0" err="1">
                <a:solidFill>
                  <a:schemeClr val="accent2"/>
                </a:solidFill>
              </a:rPr>
              <a:t>of</a:t>
            </a:r>
            <a:r>
              <a:rPr lang="de-DE" dirty="0">
                <a:solidFill>
                  <a:schemeClr val="accent2"/>
                </a:solidFill>
              </a:rPr>
              <a:t> </a:t>
            </a:r>
            <a:r>
              <a:rPr lang="de-DE" dirty="0" err="1">
                <a:solidFill>
                  <a:schemeClr val="accent2"/>
                </a:solidFill>
              </a:rPr>
              <a:t>cases</a:t>
            </a:r>
            <a:r>
              <a:rPr lang="de-DE" dirty="0">
                <a:solidFill>
                  <a:schemeClr val="accent2"/>
                </a:solidFill>
              </a:rPr>
              <a:t> </a:t>
            </a:r>
          </a:p>
        </p:txBody>
      </p:sp>
      <p:sp>
        <p:nvSpPr>
          <p:cNvPr id="2" name="Foliennummernplatzhalter 1"/>
          <p:cNvSpPr>
            <a:spLocks noGrp="1"/>
          </p:cNvSpPr>
          <p:nvPr>
            <p:ph type="sldNum" sz="quarter" idx="12"/>
          </p:nvPr>
        </p:nvSpPr>
        <p:spPr/>
        <p:txBody>
          <a:bodyPr/>
          <a:lstStyle/>
          <a:p>
            <a:fld id="{190EBBCB-7115-4285-8105-BC97DB0CD32C}" type="slidenum">
              <a:rPr lang="de-DE" smtClean="0"/>
              <a:pPr/>
              <a:t>2</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pic>
        <p:nvPicPr>
          <p:cNvPr id="6" name="Рисунок 5">
            <a:extLst>
              <a:ext uri="{FF2B5EF4-FFF2-40B4-BE49-F238E27FC236}">
                <a16:creationId xmlns:a16="http://schemas.microsoft.com/office/drawing/2014/main" xmlns="" id="{EA662AA4-0270-7E41-B179-AE776FFFC360}"/>
              </a:ext>
            </a:extLst>
          </p:cNvPr>
          <p:cNvPicPr>
            <a:picLocks noChangeAspect="1"/>
          </p:cNvPicPr>
          <p:nvPr/>
        </p:nvPicPr>
        <p:blipFill>
          <a:blip r:embed="rId7"/>
          <a:stretch>
            <a:fillRect/>
          </a:stretch>
        </p:blipFill>
        <p:spPr>
          <a:xfrm>
            <a:off x="0" y="1003876"/>
            <a:ext cx="9157191" cy="4508156"/>
          </a:xfrm>
          <a:prstGeom prst="rect">
            <a:avLst/>
          </a:prstGeom>
        </p:spPr>
      </p:pic>
    </p:spTree>
    <p:extLst>
      <p:ext uri="{BB962C8B-B14F-4D97-AF65-F5344CB8AC3E}">
        <p14:creationId xmlns:p14="http://schemas.microsoft.com/office/powerpoint/2010/main" val="1807360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416878" y="160872"/>
            <a:ext cx="8342142" cy="675470"/>
          </a:xfrm>
        </p:spPr>
        <p:txBody>
          <a:bodyPr/>
          <a:lstStyle/>
          <a:p>
            <a:r>
              <a:rPr lang="en-US" dirty="0"/>
              <a:t>Eberswalde, Germany </a:t>
            </a:r>
            <a:r>
              <a:rPr lang="en-US" sz="1800" dirty="0">
                <a:solidFill>
                  <a:schemeClr val="accent5"/>
                </a:solidFill>
              </a:rPr>
              <a:t>(small) </a:t>
            </a:r>
          </a:p>
          <a:p>
            <a:r>
              <a:rPr lang="en-US" sz="1600" dirty="0">
                <a:solidFill>
                  <a:schemeClr val="accent1">
                    <a:lumMod val="75000"/>
                  </a:schemeClr>
                </a:solidFill>
              </a:rPr>
              <a:t>population 41 833 people</a:t>
            </a:r>
            <a:endParaRPr lang="ru-RU" sz="1600" dirty="0">
              <a:solidFill>
                <a:schemeClr val="accent1">
                  <a:lumMod val="75000"/>
                </a:schemeClr>
              </a:solidFill>
            </a:endParaRPr>
          </a:p>
          <a:p>
            <a:endParaRPr lang="de-DE" i="1" dirty="0">
              <a:solidFill>
                <a:schemeClr val="accent2"/>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3</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5" name="Текст 14">
            <a:extLst>
              <a:ext uri="{FF2B5EF4-FFF2-40B4-BE49-F238E27FC236}">
                <a16:creationId xmlns:a16="http://schemas.microsoft.com/office/drawing/2014/main" xmlns="" id="{3FDD15DF-FEC4-3348-8B3E-CBD3871801D4}"/>
              </a:ext>
            </a:extLst>
          </p:cNvPr>
          <p:cNvSpPr txBox="1">
            <a:spLocks noGrp="1"/>
          </p:cNvSpPr>
          <p:nvPr>
            <p:ph type="body" sz="quarter" idx="24"/>
          </p:nvPr>
        </p:nvSpPr>
        <p:spPr>
          <a:xfrm>
            <a:off x="164805" y="1077018"/>
            <a:ext cx="8814390" cy="4612777"/>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ts val="0"/>
              </a:spcBef>
              <a:buFont typeface="Arial" panose="020B0604020202020204" pitchFamily="34" charset="0"/>
              <a:buChar char="•"/>
              <a:defRPr sz="2400" kern="1200">
                <a:solidFill>
                  <a:srgbClr val="535353"/>
                </a:solidFill>
                <a:latin typeface="+mn-lt"/>
                <a:ea typeface="+mn-ea"/>
                <a:cs typeface="+mn-cs"/>
              </a:defRPr>
            </a:lvl1pPr>
            <a:lvl2pPr marL="395903" indent="0" algn="l" defTabSz="914400" rtl="0" eaLnBrk="1" latinLnBrk="0" hangingPunct="1">
              <a:lnSpc>
                <a:spcPts val="1560"/>
              </a:lnSpc>
              <a:spcBef>
                <a:spcPts val="500"/>
              </a:spcBef>
              <a:buFont typeface="Arial" panose="020B0604020202020204" pitchFamily="34" charset="0"/>
              <a:buNone/>
              <a:defRPr sz="2400" kern="1200">
                <a:solidFill>
                  <a:srgbClr val="164194"/>
                </a:solidFill>
                <a:latin typeface="+mn-lt"/>
                <a:ea typeface="+mn-ea"/>
                <a:cs typeface="+mn-cs"/>
              </a:defRPr>
            </a:lvl2pPr>
            <a:lvl3pPr marL="1143000" indent="-228600" algn="l" defTabSz="914400" rtl="0" eaLnBrk="1" latinLnBrk="0" hangingPunct="1">
              <a:lnSpc>
                <a:spcPts val="1560"/>
              </a:lnSpc>
              <a:spcBef>
                <a:spcPts val="500"/>
              </a:spcBef>
              <a:buClr>
                <a:srgbClr val="164194"/>
              </a:buClr>
              <a:buFont typeface="Arial" panose="020B0604020202020204" pitchFamily="34" charset="0"/>
              <a:buChar char="•"/>
              <a:defRPr sz="2000" kern="1200">
                <a:solidFill>
                  <a:srgbClr val="164194"/>
                </a:solidFill>
                <a:latin typeface="+mn-lt"/>
                <a:ea typeface="+mn-ea"/>
                <a:cs typeface="+mn-cs"/>
              </a:defRPr>
            </a:lvl3pPr>
            <a:lvl4pPr marL="1600200" indent="-228600" algn="l" defTabSz="914400" rtl="0" eaLnBrk="1" latinLnBrk="0" hangingPunct="1">
              <a:lnSpc>
                <a:spcPts val="1560"/>
              </a:lnSpc>
              <a:spcBef>
                <a:spcPts val="500"/>
              </a:spcBef>
              <a:buFont typeface="Arial" panose="020B0604020202020204" pitchFamily="34" charset="0"/>
              <a:buChar char="•"/>
              <a:defRPr sz="1800" kern="1200">
                <a:solidFill>
                  <a:srgbClr val="164194"/>
                </a:solidFill>
                <a:latin typeface="+mn-lt"/>
                <a:ea typeface="+mn-ea"/>
                <a:cs typeface="+mn-cs"/>
              </a:defRPr>
            </a:lvl4pPr>
            <a:lvl5pPr marL="2057400" indent="-228600" algn="l" defTabSz="914400" rtl="0" eaLnBrk="1" latinLnBrk="0" hangingPunct="1">
              <a:lnSpc>
                <a:spcPts val="1560"/>
              </a:lnSpc>
              <a:spcBef>
                <a:spcPts val="500"/>
              </a:spcBef>
              <a:buFont typeface="Arial" panose="020B0604020202020204" pitchFamily="34" charset="0"/>
              <a:buChar char="•"/>
              <a:defRPr sz="1800" kern="1200">
                <a:solidFill>
                  <a:srgbClr val="16419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de-DE" sz="1500" b="1" dirty="0">
                <a:solidFill>
                  <a:schemeClr val="tx1"/>
                </a:solidFill>
                <a:ea typeface="Calibri" panose="020F0502020204030204" pitchFamily="34" charset="0"/>
              </a:rPr>
              <a:t>PB </a:t>
            </a:r>
            <a:r>
              <a:rPr lang="de-DE" sz="1500" b="1" dirty="0" err="1">
                <a:solidFill>
                  <a:schemeClr val="tx1"/>
                </a:solidFill>
                <a:ea typeface="Calibri" panose="020F0502020204030204" pitchFamily="34" charset="0"/>
              </a:rPr>
              <a:t>history</a:t>
            </a:r>
            <a:r>
              <a:rPr lang="de-DE" sz="1500" b="1" dirty="0">
                <a:solidFill>
                  <a:schemeClr val="tx1"/>
                </a:solidFill>
                <a:ea typeface="Calibri" panose="020F0502020204030204" pitchFamily="34" charset="0"/>
              </a:rPr>
              <a:t>. </a:t>
            </a:r>
            <a:r>
              <a:rPr lang="en" sz="1500" dirty="0">
                <a:solidFill>
                  <a:schemeClr val="tx1"/>
                </a:solidFill>
              </a:rPr>
              <a:t>Established in 2008 based on initiatives by the local council as </a:t>
            </a:r>
            <a:r>
              <a:rPr lang="en" sz="1500" b="1" dirty="0">
                <a:solidFill>
                  <a:schemeClr val="accent5"/>
                </a:solidFill>
              </a:rPr>
              <a:t>one of the first PB processes in Germany. </a:t>
            </a:r>
            <a:r>
              <a:rPr lang="en" sz="1500" dirty="0">
                <a:solidFill>
                  <a:schemeClr val="tx1"/>
                </a:solidFill>
              </a:rPr>
              <a:t>Annual PB process, since 2012 as citizen budget. </a:t>
            </a:r>
          </a:p>
          <a:p>
            <a:pPr algn="just"/>
            <a:r>
              <a:rPr lang="de-DE" sz="1500" b="1" dirty="0" err="1">
                <a:solidFill>
                  <a:schemeClr val="tx1"/>
                </a:solidFill>
                <a:latin typeface="Calibri" panose="020F0502020204030204" pitchFamily="34" charset="0"/>
                <a:ea typeface="Calibri" panose="020F0502020204030204" pitchFamily="34" charset="0"/>
              </a:rPr>
              <a:t>Regulations</a:t>
            </a:r>
            <a:r>
              <a:rPr lang="de-DE" sz="1500" b="1" dirty="0">
                <a:solidFill>
                  <a:schemeClr val="tx1"/>
                </a:solidFill>
                <a:latin typeface="Calibri" panose="020F0502020204030204" pitchFamily="34" charset="0"/>
                <a:ea typeface="Calibri" panose="020F0502020204030204" pitchFamily="34" charset="0"/>
              </a:rPr>
              <a:t>. </a:t>
            </a:r>
            <a:r>
              <a:rPr lang="en-GB" sz="1500" dirty="0">
                <a:solidFill>
                  <a:schemeClr val="dk1"/>
                </a:solidFill>
              </a:rPr>
              <a:t>Citizen budget: </a:t>
            </a:r>
            <a:r>
              <a:rPr lang="en-GB" sz="1500" b="1" dirty="0">
                <a:solidFill>
                  <a:schemeClr val="accent5"/>
                </a:solidFill>
              </a:rPr>
              <a:t>direct democratic. </a:t>
            </a:r>
            <a:r>
              <a:rPr lang="en-GB" sz="1500" dirty="0">
                <a:solidFill>
                  <a:schemeClr val="dk1"/>
                </a:solidFill>
              </a:rPr>
              <a:t>Through a PB statute, a specific budget is set aside for direct implementation of the highest voted proposals.</a:t>
            </a:r>
            <a:endParaRPr lang="en-US" sz="1500" dirty="0"/>
          </a:p>
          <a:p>
            <a:r>
              <a:rPr lang="en-US" sz="1500" b="1" dirty="0">
                <a:solidFill>
                  <a:schemeClr val="tx1"/>
                </a:solidFill>
              </a:rPr>
              <a:t>PB budget. </a:t>
            </a:r>
            <a:r>
              <a:rPr lang="en-US" sz="1500" b="1" dirty="0">
                <a:solidFill>
                  <a:schemeClr val="accent5"/>
                </a:solidFill>
              </a:rPr>
              <a:t>104 000 EUR</a:t>
            </a:r>
            <a:r>
              <a:rPr lang="fr-FR" sz="1500" b="1" dirty="0">
                <a:solidFill>
                  <a:schemeClr val="accent5"/>
                </a:solidFill>
              </a:rPr>
              <a:t>.</a:t>
            </a:r>
            <a:r>
              <a:rPr lang="en-US" sz="1500" b="1" dirty="0">
                <a:solidFill>
                  <a:schemeClr val="accent5"/>
                </a:solidFill>
              </a:rPr>
              <a:t> </a:t>
            </a:r>
            <a:r>
              <a:rPr lang="en-US" sz="1500" dirty="0">
                <a:solidFill>
                  <a:schemeClr val="tx1"/>
                </a:solidFill>
              </a:rPr>
              <a:t>PB budget per inhabitant:</a:t>
            </a:r>
            <a:r>
              <a:rPr lang="en-US" sz="1500" b="1" dirty="0">
                <a:solidFill>
                  <a:schemeClr val="tx1"/>
                </a:solidFill>
              </a:rPr>
              <a:t> </a:t>
            </a:r>
            <a:r>
              <a:rPr lang="en-US" sz="1500" b="1" dirty="0">
                <a:solidFill>
                  <a:schemeClr val="accent5"/>
                </a:solidFill>
              </a:rPr>
              <a:t>2,49 EUR</a:t>
            </a:r>
            <a:r>
              <a:rPr lang="fr-FR" sz="1500" b="1" dirty="0">
                <a:solidFill>
                  <a:schemeClr val="accent5"/>
                </a:solidFill>
              </a:rPr>
              <a:t>.</a:t>
            </a:r>
          </a:p>
          <a:p>
            <a:r>
              <a:rPr lang="de-DE" sz="1500" b="1" dirty="0">
                <a:solidFill>
                  <a:schemeClr val="tx1"/>
                </a:solidFill>
                <a:latin typeface="Calibri" panose="020F0502020204030204" pitchFamily="34" charset="0"/>
                <a:ea typeface="Calibri" panose="020F0502020204030204" pitchFamily="34" charset="0"/>
              </a:rPr>
              <a:t>PB </a:t>
            </a:r>
            <a:r>
              <a:rPr lang="de-DE" sz="1500" b="1" dirty="0" err="1">
                <a:solidFill>
                  <a:schemeClr val="tx1"/>
                </a:solidFill>
                <a:latin typeface="Calibri" panose="020F0502020204030204" pitchFamily="34" charset="0"/>
                <a:ea typeface="Calibri" panose="020F0502020204030204" pitchFamily="34" charset="0"/>
              </a:rPr>
              <a:t>process</a:t>
            </a:r>
            <a:r>
              <a:rPr lang="de-DE" sz="1500" b="1" dirty="0">
                <a:solidFill>
                  <a:schemeClr val="tx1"/>
                </a:solidFill>
                <a:latin typeface="Calibri" panose="020F0502020204030204" pitchFamily="34" charset="0"/>
                <a:ea typeface="Calibri" panose="020F0502020204030204" pitchFamily="34" charset="0"/>
              </a:rPr>
              <a:t>.  </a:t>
            </a:r>
            <a:r>
              <a:rPr lang="en-US" sz="1500" b="1" dirty="0">
                <a:solidFill>
                  <a:schemeClr val="accent5"/>
                </a:solidFill>
              </a:rPr>
              <a:t>3 stages</a:t>
            </a:r>
            <a:r>
              <a:rPr lang="en-US" sz="1500" dirty="0"/>
              <a:t>: </a:t>
            </a:r>
            <a:r>
              <a:rPr lang="en-US" sz="1500" dirty="0">
                <a:solidFill>
                  <a:schemeClr val="tx1"/>
                </a:solidFill>
              </a:rPr>
              <a:t>proposals (1), feasibility check (2)  and voting (3) </a:t>
            </a:r>
            <a:r>
              <a:rPr lang="en-US" sz="1500" dirty="0"/>
              <a:t>. </a:t>
            </a:r>
          </a:p>
          <a:p>
            <a:pPr>
              <a:spcAft>
                <a:spcPts val="0"/>
              </a:spcAft>
            </a:pPr>
            <a:r>
              <a:rPr lang="en" sz="1500" b="1" dirty="0">
                <a:solidFill>
                  <a:schemeClr val="tx1"/>
                </a:solidFill>
              </a:rPr>
              <a:t>Success in 2020.</a:t>
            </a:r>
            <a:r>
              <a:rPr lang="ru-RU" sz="1500" b="1" dirty="0">
                <a:solidFill>
                  <a:schemeClr val="tx1"/>
                </a:solidFill>
              </a:rPr>
              <a:t> </a:t>
            </a:r>
            <a:r>
              <a:rPr lang="de-DE" sz="1500" dirty="0" err="1">
                <a:solidFill>
                  <a:schemeClr val="dk1"/>
                </a:solidFill>
              </a:rPr>
              <a:t>Number</a:t>
            </a:r>
            <a:r>
              <a:rPr lang="de-DE" sz="1500" dirty="0">
                <a:solidFill>
                  <a:schemeClr val="dk1"/>
                </a:solidFill>
              </a:rPr>
              <a:t> </a:t>
            </a:r>
            <a:r>
              <a:rPr lang="de-DE" sz="1500" dirty="0" err="1">
                <a:solidFill>
                  <a:schemeClr val="dk1"/>
                </a:solidFill>
              </a:rPr>
              <a:t>of</a:t>
            </a:r>
            <a:r>
              <a:rPr lang="de-DE" sz="1500" dirty="0">
                <a:solidFill>
                  <a:schemeClr val="dk1"/>
                </a:solidFill>
              </a:rPr>
              <a:t> </a:t>
            </a:r>
            <a:r>
              <a:rPr lang="de-DE" sz="1500" dirty="0" err="1">
                <a:solidFill>
                  <a:schemeClr val="dk1"/>
                </a:solidFill>
              </a:rPr>
              <a:t>proposals</a:t>
            </a:r>
            <a:r>
              <a:rPr lang="de-DE" sz="1500" dirty="0">
                <a:solidFill>
                  <a:schemeClr val="dk1"/>
                </a:solidFill>
              </a:rPr>
              <a:t>: </a:t>
            </a:r>
            <a:r>
              <a:rPr lang="de-DE" sz="1500" b="1" dirty="0">
                <a:solidFill>
                  <a:schemeClr val="accent5"/>
                </a:solidFill>
              </a:rPr>
              <a:t>103</a:t>
            </a:r>
            <a:r>
              <a:rPr lang="en-US" sz="1500" b="1" dirty="0">
                <a:solidFill>
                  <a:schemeClr val="accent5"/>
                </a:solidFill>
              </a:rPr>
              <a:t>.</a:t>
            </a:r>
            <a:r>
              <a:rPr lang="en-US" sz="1500" dirty="0">
                <a:solidFill>
                  <a:schemeClr val="dk1"/>
                </a:solidFill>
              </a:rPr>
              <a:t> </a:t>
            </a:r>
            <a:r>
              <a:rPr lang="de-DE" sz="1500" dirty="0" err="1">
                <a:solidFill>
                  <a:schemeClr val="dk1"/>
                </a:solidFill>
              </a:rPr>
              <a:t>Number</a:t>
            </a:r>
            <a:r>
              <a:rPr lang="de-DE" sz="1500" dirty="0">
                <a:solidFill>
                  <a:schemeClr val="dk1"/>
                </a:solidFill>
              </a:rPr>
              <a:t> </a:t>
            </a:r>
            <a:r>
              <a:rPr lang="de-DE" sz="1500" dirty="0" err="1">
                <a:solidFill>
                  <a:schemeClr val="dk1"/>
                </a:solidFill>
              </a:rPr>
              <a:t>of</a:t>
            </a:r>
            <a:r>
              <a:rPr lang="de-DE" sz="1500" dirty="0">
                <a:solidFill>
                  <a:schemeClr val="dk1"/>
                </a:solidFill>
              </a:rPr>
              <a:t> </a:t>
            </a:r>
            <a:r>
              <a:rPr lang="de-DE" sz="1500" dirty="0" err="1">
                <a:solidFill>
                  <a:schemeClr val="dk1"/>
                </a:solidFill>
              </a:rPr>
              <a:t>voters</a:t>
            </a:r>
            <a:r>
              <a:rPr lang="de-DE" sz="1500" dirty="0">
                <a:solidFill>
                  <a:schemeClr val="dk1"/>
                </a:solidFill>
              </a:rPr>
              <a:t>: </a:t>
            </a:r>
            <a:r>
              <a:rPr lang="de-DE" sz="1500" b="1" dirty="0">
                <a:solidFill>
                  <a:schemeClr val="accent5"/>
                </a:solidFill>
              </a:rPr>
              <a:t>2.073</a:t>
            </a:r>
            <a:r>
              <a:rPr lang="de-DE" sz="1500" dirty="0">
                <a:solidFill>
                  <a:schemeClr val="dk1"/>
                </a:solidFill>
              </a:rPr>
              <a:t> (+12%). </a:t>
            </a:r>
            <a:r>
              <a:rPr lang="de-DE" sz="1500" dirty="0" err="1">
                <a:solidFill>
                  <a:schemeClr val="dk1"/>
                </a:solidFill>
              </a:rPr>
              <a:t>Participation</a:t>
            </a:r>
            <a:r>
              <a:rPr lang="de-DE" sz="1500" dirty="0">
                <a:solidFill>
                  <a:schemeClr val="dk1"/>
                </a:solidFill>
              </a:rPr>
              <a:t> rate </a:t>
            </a:r>
            <a:r>
              <a:rPr lang="de-DE" sz="1500" dirty="0" err="1">
                <a:solidFill>
                  <a:schemeClr val="dk1"/>
                </a:solidFill>
              </a:rPr>
              <a:t>of</a:t>
            </a:r>
            <a:r>
              <a:rPr lang="de-DE" sz="1500" dirty="0">
                <a:solidFill>
                  <a:schemeClr val="dk1"/>
                </a:solidFill>
              </a:rPr>
              <a:t> </a:t>
            </a:r>
            <a:r>
              <a:rPr lang="de-DE" sz="1500" dirty="0" err="1">
                <a:solidFill>
                  <a:schemeClr val="dk1"/>
                </a:solidFill>
              </a:rPr>
              <a:t>eligible</a:t>
            </a:r>
            <a:r>
              <a:rPr lang="de-DE" sz="1500" dirty="0">
                <a:solidFill>
                  <a:schemeClr val="dk1"/>
                </a:solidFill>
              </a:rPr>
              <a:t> </a:t>
            </a:r>
            <a:r>
              <a:rPr lang="de-DE" sz="1500" dirty="0" err="1">
                <a:solidFill>
                  <a:schemeClr val="dk1"/>
                </a:solidFill>
              </a:rPr>
              <a:t>voters</a:t>
            </a:r>
            <a:r>
              <a:rPr lang="de-DE" sz="1500" dirty="0">
                <a:solidFill>
                  <a:schemeClr val="dk1"/>
                </a:solidFill>
              </a:rPr>
              <a:t>: </a:t>
            </a:r>
            <a:r>
              <a:rPr lang="de-DE" sz="1500" b="1" dirty="0">
                <a:solidFill>
                  <a:schemeClr val="accent5"/>
                </a:solidFill>
              </a:rPr>
              <a:t>5%. </a:t>
            </a:r>
          </a:p>
          <a:p>
            <a:pPr>
              <a:spcAft>
                <a:spcPts val="0"/>
              </a:spcAft>
            </a:pPr>
            <a:endParaRPr lang="de-DE" sz="1500" b="1" dirty="0">
              <a:solidFill>
                <a:schemeClr val="accent5"/>
              </a:solidFill>
            </a:endParaRPr>
          </a:p>
          <a:p>
            <a:pPr marL="0" indent="0" algn="ctr">
              <a:buNone/>
            </a:pPr>
            <a:r>
              <a:rPr lang="en" sz="1500" b="1" dirty="0">
                <a:solidFill>
                  <a:schemeClr val="tx1"/>
                </a:solidFill>
                <a:highlight>
                  <a:srgbClr val="EE6907"/>
                </a:highlight>
              </a:rPr>
              <a:t>PB case highlights</a:t>
            </a:r>
            <a:endParaRPr lang="en-US" sz="1500" b="1" dirty="0">
              <a:solidFill>
                <a:schemeClr val="tx1"/>
              </a:solidFill>
              <a:highlight>
                <a:srgbClr val="EE6907"/>
              </a:highlight>
            </a:endParaRPr>
          </a:p>
          <a:p>
            <a:r>
              <a:rPr lang="en-GB" sz="1500" dirty="0">
                <a:solidFill>
                  <a:schemeClr val="tx1"/>
                </a:solidFill>
              </a:rPr>
              <a:t>Voting takes place on </a:t>
            </a:r>
            <a:r>
              <a:rPr lang="en-GB" sz="1500" b="1" dirty="0">
                <a:solidFill>
                  <a:schemeClr val="accent5"/>
                </a:solidFill>
              </a:rPr>
              <a:t>one day only, </a:t>
            </a:r>
            <a:r>
              <a:rPr lang="en-GB" sz="1500" dirty="0">
                <a:solidFill>
                  <a:schemeClr val="tx1"/>
                </a:solidFill>
              </a:rPr>
              <a:t>usually one Saturday in September of each year. Event lasts </a:t>
            </a:r>
            <a:r>
              <a:rPr lang="en-GB" sz="1500" b="1" dirty="0">
                <a:solidFill>
                  <a:schemeClr val="accent5"/>
                </a:solidFill>
              </a:rPr>
              <a:t>9 hours</a:t>
            </a:r>
            <a:r>
              <a:rPr lang="en-GB" sz="1500" dirty="0">
                <a:solidFill>
                  <a:schemeClr val="tx1"/>
                </a:solidFill>
              </a:rPr>
              <a:t>, supported by around 30 voluntary staff members of the city administration.</a:t>
            </a:r>
          </a:p>
          <a:p>
            <a:r>
              <a:rPr lang="en-GB" sz="1500" dirty="0">
                <a:solidFill>
                  <a:schemeClr val="tx1"/>
                </a:solidFill>
              </a:rPr>
              <a:t>Organized in the city’s </a:t>
            </a:r>
            <a:r>
              <a:rPr lang="en-GB" sz="1500" b="1" dirty="0">
                <a:solidFill>
                  <a:schemeClr val="accent5"/>
                </a:solidFill>
              </a:rPr>
              <a:t>“family garden” </a:t>
            </a:r>
            <a:r>
              <a:rPr lang="en-GB" sz="1500" dirty="0">
                <a:solidFill>
                  <a:schemeClr val="tx1"/>
                </a:solidFill>
              </a:rPr>
              <a:t>containing  a </a:t>
            </a:r>
            <a:r>
              <a:rPr lang="en-GB" sz="1500" b="1" dirty="0">
                <a:solidFill>
                  <a:schemeClr val="accent5"/>
                </a:solidFill>
              </a:rPr>
              <a:t>playground</a:t>
            </a:r>
            <a:r>
              <a:rPr lang="en-GB" sz="1500" dirty="0">
                <a:solidFill>
                  <a:schemeClr val="accent5"/>
                </a:solidFill>
              </a:rPr>
              <a:t> for </a:t>
            </a:r>
            <a:r>
              <a:rPr lang="en-GB" sz="1500" b="1" dirty="0">
                <a:solidFill>
                  <a:schemeClr val="accent5"/>
                </a:solidFill>
              </a:rPr>
              <a:t>children</a:t>
            </a:r>
            <a:r>
              <a:rPr lang="en-GB" sz="1500" dirty="0">
                <a:solidFill>
                  <a:schemeClr val="accent5"/>
                </a:solidFill>
              </a:rPr>
              <a:t> </a:t>
            </a:r>
            <a:r>
              <a:rPr lang="en-GB" sz="1500" dirty="0">
                <a:solidFill>
                  <a:schemeClr val="tx1"/>
                </a:solidFill>
              </a:rPr>
              <a:t>and other recreational facilities.</a:t>
            </a:r>
            <a:endParaRPr lang="en-US" sz="1500" dirty="0">
              <a:solidFill>
                <a:schemeClr val="accent5"/>
              </a:solidFill>
            </a:endParaRPr>
          </a:p>
          <a:p>
            <a:r>
              <a:rPr lang="ru-RU" sz="1500" dirty="0">
                <a:solidFill>
                  <a:schemeClr val="tx1"/>
                </a:solidFill>
                <a:hlinkClick r:id="rId7">
                  <a:extLst>
                    <a:ext uri="{A12FA001-AC4F-418D-AE19-62706E023703}">
                      <ahyp:hlinkClr xmlns:ahyp="http://schemas.microsoft.com/office/drawing/2018/hyperlinkcolor" xmlns="" val="tx"/>
                    </a:ext>
                  </a:extLst>
                </a:hlinkClick>
              </a:rPr>
              <a:t>Special voting day was created to attract </a:t>
            </a:r>
            <a:r>
              <a:rPr lang="ru-RU" sz="1500" b="1" dirty="0">
                <a:solidFill>
                  <a:schemeClr val="accent5"/>
                </a:solidFill>
                <a:hlinkClick r:id="rId7">
                  <a:extLst>
                    <a:ext uri="{A12FA001-AC4F-418D-AE19-62706E023703}">
                      <ahyp:hlinkClr xmlns:ahyp="http://schemas.microsoft.com/office/drawing/2018/hyperlinkcolor" xmlns="" val="tx"/>
                    </a:ext>
                  </a:extLst>
                </a:hlinkClick>
              </a:rPr>
              <a:t>female citizens </a:t>
            </a:r>
            <a:r>
              <a:rPr lang="ru-RU" sz="1500" dirty="0">
                <a:solidFill>
                  <a:schemeClr val="tx1"/>
                </a:solidFill>
                <a:hlinkClick r:id="rId7">
                  <a:extLst>
                    <a:ext uri="{A12FA001-AC4F-418D-AE19-62706E023703}">
                      <ahyp:hlinkClr xmlns:ahyp="http://schemas.microsoft.com/office/drawing/2018/hyperlinkcolor" xmlns="" val="tx"/>
                    </a:ext>
                  </a:extLst>
                </a:hlinkClick>
              </a:rPr>
              <a:t>and families to participate in voting. In 2020, the number of participants increased by 12%, and the </a:t>
            </a:r>
            <a:r>
              <a:rPr lang="ru-RU" sz="1500" b="1" dirty="0">
                <a:solidFill>
                  <a:schemeClr val="accent5"/>
                </a:solidFill>
                <a:hlinkClick r:id="rId7">
                  <a:extLst>
                    <a:ext uri="{A12FA001-AC4F-418D-AE19-62706E023703}">
                      <ahyp:hlinkClr xmlns:ahyp="http://schemas.microsoft.com/office/drawing/2018/hyperlinkcolor" xmlns="" val="tx"/>
                    </a:ext>
                  </a:extLst>
                </a:hlinkClick>
              </a:rPr>
              <a:t>proportion of women was 53%.</a:t>
            </a:r>
            <a:endParaRPr lang="ru-RU" sz="1500" b="1" dirty="0">
              <a:solidFill>
                <a:schemeClr val="accent5"/>
              </a:solidFill>
            </a:endParaRPr>
          </a:p>
          <a:p>
            <a:pPr>
              <a:buFont typeface="Arial" panose="020B0604020202020204" pitchFamily="34" charset="0"/>
              <a:buNone/>
            </a:pPr>
            <a:r>
              <a:rPr lang="en-US" sz="1500" b="1" dirty="0">
                <a:solidFill>
                  <a:schemeClr val="accent1">
                    <a:lumMod val="75000"/>
                  </a:schemeClr>
                </a:solidFill>
                <a:hlinkClick r:id="rId7"/>
              </a:rPr>
              <a:t>Links</a:t>
            </a:r>
            <a:endParaRPr lang="en-US" sz="1500" dirty="0">
              <a:solidFill>
                <a:schemeClr val="accent1">
                  <a:lumMod val="75000"/>
                </a:schemeClr>
              </a:solidFill>
            </a:endParaRPr>
          </a:p>
          <a:p>
            <a:pPr marL="0" indent="0">
              <a:buNone/>
            </a:pPr>
            <a:r>
              <a:rPr lang="en-US" sz="1500" dirty="0">
                <a:solidFill>
                  <a:schemeClr val="accent1">
                    <a:lumMod val="75000"/>
                  </a:schemeClr>
                </a:solidFill>
                <a:effectLst>
                  <a:outerShdw blurRad="38100" dist="38100" dir="2700000" algn="tl">
                    <a:srgbClr val="000000">
                      <a:alpha val="43137"/>
                    </a:srgbClr>
                  </a:outerShdw>
                </a:effectLst>
                <a:hlinkClick r:id="rId7"/>
              </a:rPr>
              <a:t>https://www.eberswalde.de/fileadmin/</a:t>
            </a:r>
            <a:r>
              <a:rPr lang="en-US" sz="1500" dirty="0" err="1">
                <a:solidFill>
                  <a:schemeClr val="accent1">
                    <a:lumMod val="75000"/>
                  </a:schemeClr>
                </a:solidFill>
                <a:effectLst>
                  <a:outerShdw blurRad="38100" dist="38100" dir="2700000" algn="tl">
                    <a:srgbClr val="000000">
                      <a:alpha val="43137"/>
                    </a:srgbClr>
                  </a:outerShdw>
                </a:effectLst>
                <a:hlinkClick r:id="rId7"/>
              </a:rPr>
              <a:t>bereich-eberswalde</a:t>
            </a:r>
            <a:r>
              <a:rPr lang="en-US" sz="1500" dirty="0">
                <a:solidFill>
                  <a:schemeClr val="accent1">
                    <a:lumMod val="75000"/>
                  </a:schemeClr>
                </a:solidFill>
                <a:effectLst>
                  <a:outerShdw blurRad="38100" dist="38100" dir="2700000" algn="tl">
                    <a:srgbClr val="000000">
                      <a:alpha val="43137"/>
                    </a:srgbClr>
                  </a:outerShdw>
                </a:effectLst>
                <a:hlinkClick r:id="rId7"/>
              </a:rPr>
              <a:t>/global/Buergerbudget/Evaluation_Eberswalder_Buergerbudget_-_Fortschreibung__Februar_2020_.pdf</a:t>
            </a:r>
          </a:p>
          <a:p>
            <a:endParaRPr lang="ru-RU" sz="1600" dirty="0"/>
          </a:p>
        </p:txBody>
      </p:sp>
    </p:spTree>
    <p:extLst>
      <p:ext uri="{BB962C8B-B14F-4D97-AF65-F5344CB8AC3E}">
        <p14:creationId xmlns:p14="http://schemas.microsoft.com/office/powerpoint/2010/main" val="2575800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436099" y="178090"/>
            <a:ext cx="8342142" cy="835006"/>
          </a:xfrm>
        </p:spPr>
        <p:txBody>
          <a:bodyPr/>
          <a:lstStyle/>
          <a:p>
            <a:r>
              <a:rPr lang="en-US" dirty="0"/>
              <a:t>Cruz Alta, Brazil </a:t>
            </a:r>
            <a:r>
              <a:rPr lang="en-US" sz="1600" dirty="0">
                <a:solidFill>
                  <a:schemeClr val="accent5"/>
                </a:solidFill>
              </a:rPr>
              <a:t>(small)</a:t>
            </a:r>
            <a:r>
              <a:rPr lang="en-US" sz="1600" dirty="0"/>
              <a:t> </a:t>
            </a:r>
            <a:endParaRPr lang="en-US" sz="1600" dirty="0">
              <a:solidFill>
                <a:schemeClr val="accent2"/>
              </a:solidFill>
            </a:endParaRPr>
          </a:p>
          <a:p>
            <a:r>
              <a:rPr lang="en-US" sz="1600" dirty="0">
                <a:solidFill>
                  <a:schemeClr val="accent1">
                    <a:lumMod val="75000"/>
                  </a:schemeClr>
                </a:solidFill>
              </a:rPr>
              <a:t>population 59 922 thousands people</a:t>
            </a:r>
            <a:endParaRPr lang="ru-RU" sz="1600" dirty="0">
              <a:solidFill>
                <a:schemeClr val="accent1">
                  <a:lumMod val="75000"/>
                </a:schemeClr>
              </a:solidFill>
            </a:endParaRPr>
          </a:p>
          <a:p>
            <a:endParaRPr lang="de-DE" i="1" dirty="0">
              <a:solidFill>
                <a:schemeClr val="accent2"/>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4</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5" name="Текст 14">
            <a:extLst>
              <a:ext uri="{FF2B5EF4-FFF2-40B4-BE49-F238E27FC236}">
                <a16:creationId xmlns:a16="http://schemas.microsoft.com/office/drawing/2014/main" xmlns="" id="{0C47FC24-7D2F-3643-938B-8E8AC8DF79A0}"/>
              </a:ext>
            </a:extLst>
          </p:cNvPr>
          <p:cNvSpPr txBox="1">
            <a:spLocks noGrp="1"/>
          </p:cNvSpPr>
          <p:nvPr>
            <p:ph type="body" sz="quarter" idx="24"/>
          </p:nvPr>
        </p:nvSpPr>
        <p:spPr>
          <a:xfrm>
            <a:off x="318977" y="1013096"/>
            <a:ext cx="8459264" cy="2574313"/>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ts val="0"/>
              </a:spcBef>
              <a:buFont typeface="Arial" panose="020B0604020202020204" pitchFamily="34" charset="0"/>
              <a:buChar char="•"/>
              <a:defRPr sz="2400" kern="1200">
                <a:solidFill>
                  <a:srgbClr val="535353"/>
                </a:solidFill>
                <a:latin typeface="+mn-lt"/>
                <a:ea typeface="+mn-ea"/>
                <a:cs typeface="+mn-cs"/>
              </a:defRPr>
            </a:lvl1pPr>
            <a:lvl2pPr marL="395903" indent="0" algn="l" defTabSz="914400" rtl="0" eaLnBrk="1" latinLnBrk="0" hangingPunct="1">
              <a:lnSpc>
                <a:spcPts val="1560"/>
              </a:lnSpc>
              <a:spcBef>
                <a:spcPts val="500"/>
              </a:spcBef>
              <a:buFont typeface="Arial" panose="020B0604020202020204" pitchFamily="34" charset="0"/>
              <a:buNone/>
              <a:defRPr sz="2400" kern="1200">
                <a:solidFill>
                  <a:srgbClr val="164194"/>
                </a:solidFill>
                <a:latin typeface="+mn-lt"/>
                <a:ea typeface="+mn-ea"/>
                <a:cs typeface="+mn-cs"/>
              </a:defRPr>
            </a:lvl2pPr>
            <a:lvl3pPr marL="1143000" indent="-228600" algn="l" defTabSz="914400" rtl="0" eaLnBrk="1" latinLnBrk="0" hangingPunct="1">
              <a:lnSpc>
                <a:spcPts val="1560"/>
              </a:lnSpc>
              <a:spcBef>
                <a:spcPts val="500"/>
              </a:spcBef>
              <a:buClr>
                <a:srgbClr val="164194"/>
              </a:buClr>
              <a:buFont typeface="Arial" panose="020B0604020202020204" pitchFamily="34" charset="0"/>
              <a:buChar char="•"/>
              <a:defRPr sz="2000" kern="1200">
                <a:solidFill>
                  <a:srgbClr val="164194"/>
                </a:solidFill>
                <a:latin typeface="+mn-lt"/>
                <a:ea typeface="+mn-ea"/>
                <a:cs typeface="+mn-cs"/>
              </a:defRPr>
            </a:lvl3pPr>
            <a:lvl4pPr marL="1600200" indent="-228600" algn="l" defTabSz="914400" rtl="0" eaLnBrk="1" latinLnBrk="0" hangingPunct="1">
              <a:lnSpc>
                <a:spcPts val="1560"/>
              </a:lnSpc>
              <a:spcBef>
                <a:spcPts val="500"/>
              </a:spcBef>
              <a:buFont typeface="Arial" panose="020B0604020202020204" pitchFamily="34" charset="0"/>
              <a:buChar char="•"/>
              <a:defRPr sz="1800" kern="1200">
                <a:solidFill>
                  <a:srgbClr val="164194"/>
                </a:solidFill>
                <a:latin typeface="+mn-lt"/>
                <a:ea typeface="+mn-ea"/>
                <a:cs typeface="+mn-cs"/>
              </a:defRPr>
            </a:lvl4pPr>
            <a:lvl5pPr marL="2057400" indent="-228600" algn="l" defTabSz="914400" rtl="0" eaLnBrk="1" latinLnBrk="0" hangingPunct="1">
              <a:lnSpc>
                <a:spcPts val="1560"/>
              </a:lnSpc>
              <a:spcBef>
                <a:spcPts val="500"/>
              </a:spcBef>
              <a:buFont typeface="Arial" panose="020B0604020202020204" pitchFamily="34" charset="0"/>
              <a:buChar char="•"/>
              <a:defRPr sz="1800" kern="1200">
                <a:solidFill>
                  <a:srgbClr val="16419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 sz="1600" b="1" dirty="0">
                <a:solidFill>
                  <a:schemeClr val="tx1"/>
                </a:solidFill>
              </a:rPr>
              <a:t>PB history.  </a:t>
            </a:r>
            <a:r>
              <a:rPr lang="en" sz="1600" dirty="0">
                <a:solidFill>
                  <a:schemeClr val="tx1"/>
                </a:solidFill>
              </a:rPr>
              <a:t>Began in 2004 when the Workers' Party (Partido dos </a:t>
            </a:r>
            <a:r>
              <a:rPr lang="en" sz="1600" dirty="0" err="1">
                <a:solidFill>
                  <a:schemeClr val="tx1"/>
                </a:solidFill>
              </a:rPr>
              <a:t>Trabalhadores</a:t>
            </a:r>
            <a:r>
              <a:rPr lang="en" sz="1600" dirty="0">
                <a:solidFill>
                  <a:schemeClr val="tx1"/>
                </a:solidFill>
              </a:rPr>
              <a:t>) won the election</a:t>
            </a:r>
            <a:r>
              <a:rPr lang="en" sz="1600" i="1" dirty="0">
                <a:solidFill>
                  <a:schemeClr val="tx1"/>
                </a:solidFill>
              </a:rPr>
              <a:t>. </a:t>
            </a:r>
            <a:r>
              <a:rPr lang="en" sz="1600" dirty="0">
                <a:solidFill>
                  <a:schemeClr val="tx1"/>
                </a:solidFill>
              </a:rPr>
              <a:t>Since that the PB process continues in Alta Cruz, whereas the latest editions have been approved for the 2017-2020 reporting years. </a:t>
            </a:r>
          </a:p>
          <a:p>
            <a:pPr algn="just"/>
            <a:r>
              <a:rPr lang="en-US" sz="1600" b="1" dirty="0">
                <a:solidFill>
                  <a:schemeClr val="tx1"/>
                </a:solidFill>
              </a:rPr>
              <a:t>Regulations. </a:t>
            </a:r>
            <a:r>
              <a:rPr lang="en" sz="1600" b="1" dirty="0">
                <a:solidFill>
                  <a:schemeClr val="accent5"/>
                </a:solidFill>
              </a:rPr>
              <a:t>A city law </a:t>
            </a:r>
            <a:r>
              <a:rPr lang="en" sz="1600" dirty="0">
                <a:solidFill>
                  <a:schemeClr val="tx1"/>
                </a:solidFill>
              </a:rPr>
              <a:t>legitimized the creation of the </a:t>
            </a:r>
            <a:r>
              <a:rPr lang="en" sz="1600" dirty="0" err="1">
                <a:solidFill>
                  <a:schemeClr val="tx1"/>
                </a:solidFill>
              </a:rPr>
              <a:t>Coordenadoria</a:t>
            </a:r>
            <a:r>
              <a:rPr lang="en" sz="1600" dirty="0">
                <a:solidFill>
                  <a:schemeClr val="tx1"/>
                </a:solidFill>
              </a:rPr>
              <a:t> de </a:t>
            </a:r>
            <a:r>
              <a:rPr lang="en" sz="1600" dirty="0" err="1">
                <a:solidFill>
                  <a:schemeClr val="tx1"/>
                </a:solidFill>
              </a:rPr>
              <a:t>Relações</a:t>
            </a:r>
            <a:r>
              <a:rPr lang="en" sz="1600" dirty="0">
                <a:solidFill>
                  <a:schemeClr val="tx1"/>
                </a:solidFill>
              </a:rPr>
              <a:t> </a:t>
            </a:r>
            <a:r>
              <a:rPr lang="en" sz="1600" dirty="0" err="1">
                <a:solidFill>
                  <a:schemeClr val="tx1"/>
                </a:solidFill>
              </a:rPr>
              <a:t>Comunitárias</a:t>
            </a:r>
            <a:r>
              <a:rPr lang="en" sz="1600" dirty="0">
                <a:solidFill>
                  <a:schemeClr val="tx1"/>
                </a:solidFill>
              </a:rPr>
              <a:t> and appointed city committee on PB. </a:t>
            </a:r>
          </a:p>
          <a:p>
            <a:pPr algn="just"/>
            <a:r>
              <a:rPr lang="en" sz="1600" b="1" dirty="0">
                <a:solidFill>
                  <a:schemeClr val="tx1"/>
                </a:solidFill>
              </a:rPr>
              <a:t>PB budget</a:t>
            </a:r>
            <a:r>
              <a:rPr lang="en" sz="1600" dirty="0">
                <a:solidFill>
                  <a:schemeClr val="tx1"/>
                </a:solidFill>
              </a:rPr>
              <a:t>. Is</a:t>
            </a:r>
            <a:r>
              <a:rPr lang="en" sz="1600" dirty="0"/>
              <a:t> </a:t>
            </a:r>
            <a:r>
              <a:rPr lang="en" sz="1600" b="1" dirty="0">
                <a:solidFill>
                  <a:schemeClr val="accent5"/>
                </a:solidFill>
              </a:rPr>
              <a:t>not fixed </a:t>
            </a:r>
            <a:r>
              <a:rPr lang="en" sz="1600" dirty="0"/>
              <a:t>for a special year and </a:t>
            </a:r>
            <a:r>
              <a:rPr lang="en" sz="1600" b="1" dirty="0">
                <a:solidFill>
                  <a:schemeClr val="accent5"/>
                </a:solidFill>
              </a:rPr>
              <a:t>depends on the communities’ chosen projects. </a:t>
            </a:r>
          </a:p>
          <a:p>
            <a:pPr algn="just"/>
            <a:r>
              <a:rPr lang="en" sz="1600" b="1" dirty="0">
                <a:solidFill>
                  <a:schemeClr val="tx1"/>
                </a:solidFill>
              </a:rPr>
              <a:t>Process. </a:t>
            </a:r>
            <a:r>
              <a:rPr lang="en" sz="1600" b="1" dirty="0">
                <a:solidFill>
                  <a:schemeClr val="accent5"/>
                </a:solidFill>
              </a:rPr>
              <a:t>Different ways </a:t>
            </a:r>
            <a:r>
              <a:rPr lang="en" sz="1600" dirty="0">
                <a:solidFill>
                  <a:schemeClr val="tx1"/>
                </a:solidFill>
              </a:rPr>
              <a:t>of involving the residents. </a:t>
            </a:r>
            <a:r>
              <a:rPr lang="en" sz="1600" b="1" dirty="0">
                <a:solidFill>
                  <a:schemeClr val="accent5"/>
                </a:solidFill>
              </a:rPr>
              <a:t>Regional Preparatory Meeting</a:t>
            </a:r>
            <a:r>
              <a:rPr lang="en" sz="1600" dirty="0">
                <a:solidFill>
                  <a:schemeClr val="tx1"/>
                </a:solidFill>
              </a:rPr>
              <a:t>, which is open to the public and attended by community leaders. </a:t>
            </a:r>
            <a:r>
              <a:rPr lang="en" sz="1600" b="1" dirty="0">
                <a:solidFill>
                  <a:schemeClr val="accent5"/>
                </a:solidFill>
              </a:rPr>
              <a:t>The Regional Assembly </a:t>
            </a:r>
            <a:r>
              <a:rPr lang="en" sz="1600" dirty="0">
                <a:solidFill>
                  <a:schemeClr val="tx1"/>
                </a:solidFill>
              </a:rPr>
              <a:t>is open to the public and attracts the same participants as a Regional Preparatory Meeting. </a:t>
            </a:r>
            <a:endParaRPr lang="en" sz="1600" b="1" dirty="0">
              <a:solidFill>
                <a:schemeClr val="tx1"/>
              </a:solidFill>
            </a:endParaRPr>
          </a:p>
          <a:p>
            <a:pPr algn="just"/>
            <a:r>
              <a:rPr lang="en" sz="1600" b="1" dirty="0">
                <a:solidFill>
                  <a:schemeClr val="tx1"/>
                </a:solidFill>
              </a:rPr>
              <a:t>Success. </a:t>
            </a:r>
            <a:r>
              <a:rPr lang="en" sz="1600" dirty="0">
                <a:solidFill>
                  <a:schemeClr val="tx1"/>
                </a:solidFill>
              </a:rPr>
              <a:t>By 2006, only </a:t>
            </a:r>
            <a:r>
              <a:rPr lang="en" sz="1600" b="1" dirty="0">
                <a:solidFill>
                  <a:schemeClr val="accent5"/>
                </a:solidFill>
              </a:rPr>
              <a:t>60% of urban districts had residents’ associations</a:t>
            </a:r>
            <a:r>
              <a:rPr lang="en" sz="1600" dirty="0">
                <a:solidFill>
                  <a:schemeClr val="tx1"/>
                </a:solidFill>
              </a:rPr>
              <a:t>, but </a:t>
            </a:r>
            <a:r>
              <a:rPr lang="en" sz="1600" b="1" dirty="0">
                <a:solidFill>
                  <a:schemeClr val="accent5"/>
                </a:solidFill>
              </a:rPr>
              <a:t>in 2009, there were already 90%. </a:t>
            </a:r>
          </a:p>
          <a:p>
            <a:pPr marL="0" indent="0" algn="ctr">
              <a:buNone/>
            </a:pPr>
            <a:r>
              <a:rPr lang="en" sz="1600" b="1" dirty="0">
                <a:solidFill>
                  <a:schemeClr val="tx1"/>
                </a:solidFill>
                <a:highlight>
                  <a:srgbClr val="EE6907"/>
                </a:highlight>
              </a:rPr>
              <a:t>PB case highlights</a:t>
            </a:r>
            <a:endParaRPr lang="en-US" sz="1600" b="1" dirty="0">
              <a:solidFill>
                <a:schemeClr val="tx1"/>
              </a:solidFill>
            </a:endParaRPr>
          </a:p>
          <a:p>
            <a:r>
              <a:rPr lang="en-US" sz="1600" dirty="0">
                <a:solidFill>
                  <a:schemeClr val="tx1"/>
                </a:solidFill>
              </a:rPr>
              <a:t>One of the major successes of the PB process was the</a:t>
            </a:r>
            <a:r>
              <a:rPr lang="en-US" sz="1600" dirty="0"/>
              <a:t> </a:t>
            </a:r>
            <a:r>
              <a:rPr lang="en-US" sz="1600" b="1" dirty="0">
                <a:solidFill>
                  <a:schemeClr val="accent5"/>
                </a:solidFill>
              </a:rPr>
              <a:t>reactivation of civil society. </a:t>
            </a:r>
            <a:r>
              <a:rPr lang="en-US" sz="1600" dirty="0">
                <a:solidFill>
                  <a:schemeClr val="tx1"/>
                </a:solidFill>
              </a:rPr>
              <a:t>In 2004 only half of the resident associations were active offering organized activities and recurrent meetings in the neighborhoods</a:t>
            </a:r>
            <a:r>
              <a:rPr lang="en-US" sz="1600" dirty="0"/>
              <a:t>. </a:t>
            </a:r>
            <a:r>
              <a:rPr lang="en-US" sz="1600" b="1" dirty="0">
                <a:solidFill>
                  <a:schemeClr val="accent5"/>
                </a:solidFill>
              </a:rPr>
              <a:t>After 4 years of PB 100% were active because to be effective in PB is required to be active.</a:t>
            </a:r>
            <a:endParaRPr lang="en-US" sz="1600" b="1" dirty="0">
              <a:solidFill>
                <a:schemeClr val="accent1">
                  <a:lumMod val="75000"/>
                </a:schemeClr>
              </a:solidFill>
              <a:hlinkClick r:id="rId7"/>
            </a:endParaRPr>
          </a:p>
          <a:p>
            <a:pPr>
              <a:buFont typeface="Arial" panose="020B0604020202020204" pitchFamily="34" charset="0"/>
              <a:buNone/>
            </a:pPr>
            <a:r>
              <a:rPr lang="en-US" sz="1600" b="1" dirty="0">
                <a:solidFill>
                  <a:schemeClr val="accent1">
                    <a:lumMod val="75000"/>
                  </a:schemeClr>
                </a:solidFill>
                <a:hlinkClick r:id="rId7"/>
              </a:rPr>
              <a:t>Links</a:t>
            </a:r>
            <a:endParaRPr lang="en-US" sz="1600" b="1" dirty="0">
              <a:solidFill>
                <a:schemeClr val="accent1">
                  <a:lumMod val="75000"/>
                </a:schemeClr>
              </a:solidFill>
            </a:endParaRPr>
          </a:p>
          <a:p>
            <a:r>
              <a:rPr lang="en-US" sz="1600" u="sng" dirty="0">
                <a:hlinkClick r:id="rId8"/>
              </a:rPr>
              <a:t>https://</a:t>
            </a:r>
            <a:r>
              <a:rPr lang="en-US" sz="1600" u="sng" dirty="0" err="1">
                <a:hlinkClick r:id="rId8"/>
              </a:rPr>
              <a:t>participedia.net</a:t>
            </a:r>
            <a:r>
              <a:rPr lang="en-US" sz="1600" u="sng" dirty="0">
                <a:hlinkClick r:id="rId8"/>
              </a:rPr>
              <a:t>/case/2438</a:t>
            </a:r>
            <a:endParaRPr lang="ru-RU" sz="1600" dirty="0"/>
          </a:p>
          <a:p>
            <a:pPr>
              <a:buFont typeface="Arial" panose="020B0604020202020204" pitchFamily="34" charset="0"/>
              <a:buNone/>
            </a:pPr>
            <a:endParaRPr lang="en-US" sz="1600" dirty="0">
              <a:solidFill>
                <a:schemeClr val="accent1">
                  <a:lumMod val="75000"/>
                </a:schemeClr>
              </a:solidFill>
              <a:effectLst>
                <a:outerShdw blurRad="38100" dist="38100" dir="2700000" algn="tl">
                  <a:srgbClr val="000000">
                    <a:alpha val="43137"/>
                  </a:srgbClr>
                </a:outerShdw>
              </a:effectLst>
              <a:hlinkClick r:id="rId7"/>
            </a:endParaRPr>
          </a:p>
          <a:p>
            <a:endParaRPr lang="ru-RU" sz="1600" dirty="0"/>
          </a:p>
        </p:txBody>
      </p:sp>
    </p:spTree>
    <p:extLst>
      <p:ext uri="{BB962C8B-B14F-4D97-AF65-F5344CB8AC3E}">
        <p14:creationId xmlns:p14="http://schemas.microsoft.com/office/powerpoint/2010/main" val="584635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400929" y="325247"/>
            <a:ext cx="8342142" cy="560464"/>
          </a:xfrm>
        </p:spPr>
        <p:txBody>
          <a:bodyPr/>
          <a:lstStyle/>
          <a:p>
            <a:r>
              <a:rPr lang="fr-FR" dirty="0"/>
              <a:t>Olsztyn, </a:t>
            </a:r>
            <a:r>
              <a:rPr lang="fr-FR" dirty="0" err="1"/>
              <a:t>Poland</a:t>
            </a:r>
            <a:r>
              <a:rPr lang="fr-FR" dirty="0"/>
              <a:t> </a:t>
            </a:r>
            <a:r>
              <a:rPr lang="ru-RU" sz="1600" dirty="0">
                <a:solidFill>
                  <a:schemeClr val="accent5"/>
                </a:solidFill>
              </a:rPr>
              <a:t>( </a:t>
            </a:r>
            <a:r>
              <a:rPr lang="en-US" sz="1600" dirty="0">
                <a:solidFill>
                  <a:schemeClr val="accent5"/>
                </a:solidFill>
              </a:rPr>
              <a:t>middle size)</a:t>
            </a:r>
          </a:p>
          <a:p>
            <a:r>
              <a:rPr lang="en-US" sz="1600" dirty="0">
                <a:solidFill>
                  <a:schemeClr val="accent1">
                    <a:lumMod val="75000"/>
                  </a:schemeClr>
                </a:solidFill>
              </a:rPr>
              <a:t>Population</a:t>
            </a:r>
            <a:r>
              <a:rPr lang="fr-FR" sz="1600" dirty="0">
                <a:solidFill>
                  <a:schemeClr val="accent1">
                    <a:lumMod val="75000"/>
                  </a:schemeClr>
                </a:solidFill>
              </a:rPr>
              <a:t> 176 463 </a:t>
            </a:r>
            <a:r>
              <a:rPr lang="en-US" sz="1600" dirty="0">
                <a:solidFill>
                  <a:schemeClr val="accent1">
                    <a:lumMod val="75000"/>
                  </a:schemeClr>
                </a:solidFill>
              </a:rPr>
              <a:t>people</a:t>
            </a:r>
            <a:endParaRPr lang="ru-RU" sz="1600" dirty="0">
              <a:solidFill>
                <a:schemeClr val="accent1">
                  <a:lumMod val="75000"/>
                </a:schemeClr>
              </a:solidFill>
            </a:endParaRPr>
          </a:p>
          <a:p>
            <a:endParaRPr lang="de-DE" i="1" dirty="0">
              <a:solidFill>
                <a:schemeClr val="accent2"/>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5</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sp>
        <p:nvSpPr>
          <p:cNvPr id="15" name="Текст 14"/>
          <p:cNvSpPr>
            <a:spLocks noGrp="1"/>
          </p:cNvSpPr>
          <p:nvPr>
            <p:ph type="body" sz="quarter" idx="24"/>
          </p:nvPr>
        </p:nvSpPr>
        <p:spPr>
          <a:xfrm>
            <a:off x="520995" y="5799918"/>
            <a:ext cx="8613837" cy="1246299"/>
          </a:xfrm>
        </p:spPr>
        <p:txBody>
          <a:bodyPr>
            <a:noAutofit/>
          </a:bodyPr>
          <a:lstStyle/>
          <a:p>
            <a:endParaRPr lang="ru-RU" sz="1600" b="1" dirty="0">
              <a:solidFill>
                <a:schemeClr val="accent5"/>
              </a:solidFill>
            </a:endParaRPr>
          </a:p>
          <a:p>
            <a:endParaRPr lang="ru-RU" sz="1600" b="1" dirty="0">
              <a:solidFill>
                <a:schemeClr val="accent5"/>
              </a:solidFill>
            </a:endParaRPr>
          </a:p>
          <a:p>
            <a:endParaRPr lang="ru-RU" sz="1600" b="1" dirty="0">
              <a:solidFill>
                <a:schemeClr val="accent5"/>
              </a:solidFill>
            </a:endParaRPr>
          </a:p>
          <a:p>
            <a:pPr>
              <a:buNone/>
            </a:pPr>
            <a:endParaRPr lang="en-US" sz="1600" dirty="0">
              <a:solidFill>
                <a:schemeClr val="accent1">
                  <a:lumMod val="75000"/>
                </a:schemeClr>
              </a:solidFill>
              <a:effectLst>
                <a:outerShdw blurRad="38100" dist="38100" dir="2700000" algn="tl">
                  <a:srgbClr val="000000">
                    <a:alpha val="43137"/>
                  </a:srgbClr>
                </a:outerShdw>
              </a:effectLst>
              <a:hlinkClick r:id="rId6"/>
            </a:endParaRPr>
          </a:p>
          <a:p>
            <a:endParaRPr lang="ru-RU" sz="1600" dirty="0"/>
          </a:p>
        </p:txBody>
      </p:sp>
      <p:pic>
        <p:nvPicPr>
          <p:cNvPr id="17" name="Рисунок 16" descr="Герб СМО 2.jpg"/>
          <p:cNvPicPr>
            <a:picLocks noChangeAspect="1"/>
          </p:cNvPicPr>
          <p:nvPr/>
        </p:nvPicPr>
        <p:blipFill>
          <a:blip r:embed="rId7"/>
          <a:stretch>
            <a:fillRect/>
          </a:stretch>
        </p:blipFill>
        <p:spPr>
          <a:xfrm>
            <a:off x="6263642" y="5876779"/>
            <a:ext cx="770206" cy="770206"/>
          </a:xfrm>
          <a:prstGeom prst="rect">
            <a:avLst/>
          </a:prstGeom>
        </p:spPr>
      </p:pic>
      <p:sp>
        <p:nvSpPr>
          <p:cNvPr id="3" name="TextBox 2">
            <a:extLst>
              <a:ext uri="{FF2B5EF4-FFF2-40B4-BE49-F238E27FC236}">
                <a16:creationId xmlns:a16="http://schemas.microsoft.com/office/drawing/2014/main" xmlns="" id="{E8051C7C-8C11-BB48-82CE-B81145C127CB}"/>
              </a:ext>
            </a:extLst>
          </p:cNvPr>
          <p:cNvSpPr txBox="1"/>
          <p:nvPr/>
        </p:nvSpPr>
        <p:spPr>
          <a:xfrm>
            <a:off x="240324" y="4465182"/>
            <a:ext cx="8733693" cy="1169551"/>
          </a:xfrm>
          <a:prstGeom prst="rect">
            <a:avLst/>
          </a:prstGeom>
          <a:noFill/>
        </p:spPr>
        <p:txBody>
          <a:bodyPr wrap="square" rtlCol="0">
            <a:spAutoFit/>
          </a:bodyPr>
          <a:lstStyle/>
          <a:p>
            <a:pPr marL="285750" indent="-285750">
              <a:buFont typeface="Arial" panose="020B0604020202020204" pitchFamily="34" charset="0"/>
              <a:buChar char="•"/>
            </a:pPr>
            <a:r>
              <a:rPr lang="en-US" sz="1400" dirty="0"/>
              <a:t>Introduction of PB in Polish cities has contributed to </a:t>
            </a:r>
            <a:r>
              <a:rPr lang="en-US" sz="1400" b="1" dirty="0">
                <a:solidFill>
                  <a:schemeClr val="accent5"/>
                </a:solidFill>
              </a:rPr>
              <a:t>increasing the activity of residents </a:t>
            </a:r>
            <a:r>
              <a:rPr lang="en-US" sz="1400" dirty="0"/>
              <a:t>in relation to local government and local issues, changing their often socially passive attitude into an active one.  </a:t>
            </a:r>
          </a:p>
          <a:p>
            <a:pPr marL="285750" indent="-285750">
              <a:buFont typeface="Arial" panose="020B0604020202020204" pitchFamily="34" charset="0"/>
              <a:buChar char="•"/>
            </a:pPr>
            <a:r>
              <a:rPr lang="en-US" sz="1400" b="1" dirty="0">
                <a:solidFill>
                  <a:schemeClr val="accent5"/>
                </a:solidFill>
              </a:rPr>
              <a:t>Voting via the e-</a:t>
            </a:r>
            <a:r>
              <a:rPr lang="en-US" sz="1400" b="1" dirty="0" err="1">
                <a:solidFill>
                  <a:schemeClr val="accent5"/>
                </a:solidFill>
              </a:rPr>
              <a:t>puap</a:t>
            </a:r>
            <a:r>
              <a:rPr lang="en-US" sz="1400" b="1" dirty="0">
                <a:solidFill>
                  <a:schemeClr val="accent5"/>
                </a:solidFill>
              </a:rPr>
              <a:t> i.e., a website </a:t>
            </a:r>
            <a:r>
              <a:rPr lang="en-US" sz="1400" dirty="0"/>
              <a:t>allows voting papers to be sent to the office without the need to visit the office. </a:t>
            </a:r>
          </a:p>
          <a:p>
            <a:pPr marL="285750" indent="-285750">
              <a:buFont typeface="Arial" panose="020B0604020202020204" pitchFamily="34" charset="0"/>
              <a:buChar char="•"/>
            </a:pPr>
            <a:r>
              <a:rPr lang="en-US" sz="1400" b="1" u="sng" dirty="0">
                <a:hlinkClick r:id="rId6"/>
              </a:rPr>
              <a:t>Links</a:t>
            </a:r>
            <a:r>
              <a:rPr lang="en-US" sz="1400" dirty="0"/>
              <a:t> </a:t>
            </a:r>
            <a:r>
              <a:rPr lang="en-US" sz="1400" b="1" u="sng" dirty="0"/>
              <a:t>https://</a:t>
            </a:r>
            <a:r>
              <a:rPr lang="en-US" sz="1400" b="1" u="sng" dirty="0" err="1"/>
              <a:t>glosujobo.olsztyn.eu</a:t>
            </a:r>
            <a:r>
              <a:rPr lang="en-US" sz="1400" b="1" u="sng" dirty="0"/>
              <a:t>/</a:t>
            </a:r>
            <a:r>
              <a:rPr lang="en-US" sz="1400" b="1" u="sng" dirty="0" err="1"/>
              <a:t>wszystko</a:t>
            </a:r>
            <a:r>
              <a:rPr lang="en-US" sz="1400" b="1" u="sng" dirty="0"/>
              <a:t>-o-</a:t>
            </a:r>
            <a:r>
              <a:rPr lang="en-US" sz="1400" b="1" u="sng" dirty="0" err="1"/>
              <a:t>budzecie</a:t>
            </a:r>
            <a:endParaRPr lang="ru-RU" sz="1400" dirty="0"/>
          </a:p>
        </p:txBody>
      </p:sp>
      <p:sp>
        <p:nvSpPr>
          <p:cNvPr id="4" name="TextBox 3">
            <a:extLst>
              <a:ext uri="{FF2B5EF4-FFF2-40B4-BE49-F238E27FC236}">
                <a16:creationId xmlns:a16="http://schemas.microsoft.com/office/drawing/2014/main" xmlns="" id="{3E281225-8170-D140-9A30-F16DDB4B1FE5}"/>
              </a:ext>
            </a:extLst>
          </p:cNvPr>
          <p:cNvSpPr txBox="1"/>
          <p:nvPr/>
        </p:nvSpPr>
        <p:spPr>
          <a:xfrm>
            <a:off x="240323" y="1223267"/>
            <a:ext cx="8733693" cy="2893100"/>
          </a:xfrm>
          <a:prstGeom prst="rect">
            <a:avLst/>
          </a:prstGeom>
          <a:noFill/>
        </p:spPr>
        <p:txBody>
          <a:bodyPr wrap="square" rtlCol="0">
            <a:spAutoFit/>
          </a:bodyPr>
          <a:lstStyle/>
          <a:p>
            <a:pPr marL="287100" indent="-285750" algn="just">
              <a:lnSpc>
                <a:spcPct val="100000"/>
              </a:lnSpc>
              <a:buFont typeface="Arial" panose="020B0604020202020204" pitchFamily="34" charset="0"/>
              <a:buChar char="•"/>
            </a:pPr>
            <a:r>
              <a:rPr lang="de-DE" sz="1400" b="1" dirty="0">
                <a:ea typeface="Calibri" panose="020F0502020204030204" pitchFamily="34" charset="0"/>
              </a:rPr>
              <a:t>PB </a:t>
            </a:r>
            <a:r>
              <a:rPr lang="de-DE" sz="1400" b="1" dirty="0" err="1">
                <a:ea typeface="Calibri" panose="020F0502020204030204" pitchFamily="34" charset="0"/>
              </a:rPr>
              <a:t>history</a:t>
            </a:r>
            <a:r>
              <a:rPr lang="de-DE" sz="1400" b="1" dirty="0">
                <a:ea typeface="Calibri" panose="020F0502020204030204" pitchFamily="34" charset="0"/>
              </a:rPr>
              <a:t>. </a:t>
            </a:r>
            <a:r>
              <a:rPr lang="en" sz="1400" dirty="0"/>
              <a:t>PB or Civic Budget (CB) is a long‐term process </a:t>
            </a:r>
            <a:r>
              <a:rPr lang="en" sz="1400" b="1" dirty="0">
                <a:solidFill>
                  <a:schemeClr val="accent5"/>
                </a:solidFill>
              </a:rPr>
              <a:t>with annual cycles</a:t>
            </a:r>
            <a:r>
              <a:rPr lang="en" sz="1400" dirty="0"/>
              <a:t>. First PB in 2014 with 0,23 % of total budget. </a:t>
            </a:r>
            <a:endParaRPr lang="en-US" sz="1400" dirty="0"/>
          </a:p>
          <a:p>
            <a:pPr marL="287100" indent="-285750" algn="just">
              <a:lnSpc>
                <a:spcPct val="100000"/>
              </a:lnSpc>
              <a:buFont typeface="Arial" panose="020B0604020202020204" pitchFamily="34" charset="0"/>
              <a:buChar char="•"/>
            </a:pPr>
            <a:r>
              <a:rPr lang="de-DE" sz="1400" b="1" dirty="0" err="1">
                <a:ea typeface="Calibri" panose="020F0502020204030204" pitchFamily="34" charset="0"/>
              </a:rPr>
              <a:t>Regulations</a:t>
            </a:r>
            <a:r>
              <a:rPr lang="de-DE" sz="1400" b="1" dirty="0">
                <a:ea typeface="Calibri" panose="020F0502020204030204" pitchFamily="34" charset="0"/>
              </a:rPr>
              <a:t>.</a:t>
            </a:r>
            <a:r>
              <a:rPr lang="de-DE" sz="1400" dirty="0">
                <a:ea typeface="Calibri" panose="020F0502020204030204" pitchFamily="34" charset="0"/>
              </a:rPr>
              <a:t> </a:t>
            </a:r>
            <a:r>
              <a:rPr lang="en" sz="1400" b="1" dirty="0">
                <a:solidFill>
                  <a:schemeClr val="accent5"/>
                </a:solidFill>
              </a:rPr>
              <a:t>Municipal Local Government Act</a:t>
            </a:r>
            <a:r>
              <a:rPr lang="en" sz="1400" b="1" dirty="0"/>
              <a:t> </a:t>
            </a:r>
            <a:r>
              <a:rPr lang="en" sz="1400" dirty="0"/>
              <a:t>of 31 January, 2018 recognizing PB as a special form of social consultations. PB is </a:t>
            </a:r>
            <a:r>
              <a:rPr lang="en" sz="1400" b="1" dirty="0">
                <a:solidFill>
                  <a:schemeClr val="accent5"/>
                </a:solidFill>
              </a:rPr>
              <a:t>mandatory in local governments </a:t>
            </a:r>
            <a:r>
              <a:rPr lang="en" sz="1400" dirty="0"/>
              <a:t>with county rights. The entry ticket is the </a:t>
            </a:r>
            <a:r>
              <a:rPr lang="en" sz="1400" b="1" dirty="0">
                <a:solidFill>
                  <a:schemeClr val="accent5"/>
                </a:solidFill>
              </a:rPr>
              <a:t>Resolution of self-government council.</a:t>
            </a:r>
            <a:endParaRPr lang="de-DE" sz="1400" b="1" dirty="0">
              <a:solidFill>
                <a:schemeClr val="accent5"/>
              </a:solidFill>
              <a:ea typeface="Calibri" panose="020F0502020204030204" pitchFamily="34" charset="0"/>
            </a:endParaRPr>
          </a:p>
          <a:p>
            <a:pPr marL="287100" indent="-285750" algn="just">
              <a:lnSpc>
                <a:spcPct val="100000"/>
              </a:lnSpc>
              <a:buFont typeface="Arial" panose="020B0604020202020204" pitchFamily="34" charset="0"/>
              <a:buChar char="•"/>
            </a:pPr>
            <a:r>
              <a:rPr lang="en-US" sz="1400" b="1" dirty="0"/>
              <a:t>PB budget. </a:t>
            </a:r>
            <a:r>
              <a:rPr lang="en-US" sz="1400" b="1" dirty="0">
                <a:solidFill>
                  <a:schemeClr val="accent5"/>
                </a:solidFill>
              </a:rPr>
              <a:t>104 000 EUR </a:t>
            </a:r>
            <a:r>
              <a:rPr lang="en-US" sz="1400" dirty="0" err="1"/>
              <a:t>realised</a:t>
            </a:r>
            <a:r>
              <a:rPr lang="en-US" sz="1400" dirty="0"/>
              <a:t> In 2020 and </a:t>
            </a:r>
            <a:r>
              <a:rPr lang="en-US" sz="1400" b="1" dirty="0">
                <a:solidFill>
                  <a:schemeClr val="accent5"/>
                </a:solidFill>
              </a:rPr>
              <a:t>1 433 914 EUR </a:t>
            </a:r>
            <a:r>
              <a:rPr lang="en-US" sz="1400" dirty="0"/>
              <a:t>planned for 2021</a:t>
            </a:r>
            <a:r>
              <a:rPr lang="ru-RU" sz="1400" dirty="0"/>
              <a:t>. </a:t>
            </a:r>
            <a:r>
              <a:rPr lang="fr-FR" sz="1400" dirty="0"/>
              <a:t>PB</a:t>
            </a:r>
            <a:r>
              <a:rPr lang="en-US" sz="1400" dirty="0"/>
              <a:t> budget planned per inhabitant: about </a:t>
            </a:r>
            <a:r>
              <a:rPr lang="en-US" sz="1400" dirty="0">
                <a:solidFill>
                  <a:schemeClr val="accent5"/>
                </a:solidFill>
              </a:rPr>
              <a:t>8 EUR </a:t>
            </a:r>
            <a:r>
              <a:rPr lang="en-US" sz="1400" dirty="0"/>
              <a:t>in 2021.</a:t>
            </a:r>
          </a:p>
          <a:p>
            <a:pPr marL="287100" indent="-285750" algn="just">
              <a:lnSpc>
                <a:spcPct val="100000"/>
              </a:lnSpc>
              <a:buFont typeface="Arial" panose="020B0604020202020204" pitchFamily="34" charset="0"/>
              <a:buChar char="•"/>
            </a:pPr>
            <a:r>
              <a:rPr lang="de-DE" sz="1400" b="1" dirty="0">
                <a:ea typeface="Calibri" panose="020F0502020204030204" pitchFamily="34" charset="0"/>
              </a:rPr>
              <a:t>PB </a:t>
            </a:r>
            <a:r>
              <a:rPr lang="de-DE" sz="1400" b="1" dirty="0" err="1">
                <a:ea typeface="Calibri" panose="020F0502020204030204" pitchFamily="34" charset="0"/>
              </a:rPr>
              <a:t>process</a:t>
            </a:r>
            <a:r>
              <a:rPr lang="de-DE" sz="1400" b="1" dirty="0">
                <a:ea typeface="Calibri" panose="020F0502020204030204" pitchFamily="34" charset="0"/>
              </a:rPr>
              <a:t>. </a:t>
            </a:r>
            <a:r>
              <a:rPr lang="en-US" sz="1400" b="1" dirty="0">
                <a:solidFill>
                  <a:schemeClr val="accent5"/>
                </a:solidFill>
              </a:rPr>
              <a:t>Six stages</a:t>
            </a:r>
            <a:r>
              <a:rPr lang="en-US" sz="1400" b="1" dirty="0"/>
              <a:t>: </a:t>
            </a:r>
            <a:r>
              <a:rPr lang="en-US" sz="1400" dirty="0"/>
              <a:t>(1) submission process, (2) evaluation of applications, (3) appeal of the evaluation of applications, (4) announcement of the list of projects for voting, (5) voting, (6) official announcement of the results. </a:t>
            </a:r>
            <a:r>
              <a:rPr lang="en-US" sz="1400" b="1" dirty="0">
                <a:solidFill>
                  <a:schemeClr val="accent5"/>
                </a:solidFill>
              </a:rPr>
              <a:t>Citizens over 15 years </a:t>
            </a:r>
            <a:r>
              <a:rPr lang="en-US" sz="1400" dirty="0"/>
              <a:t>old are allowed to participate.</a:t>
            </a:r>
            <a:endParaRPr lang="de-DE" sz="1400" dirty="0"/>
          </a:p>
          <a:p>
            <a:pPr marL="287100" indent="-285750" algn="just">
              <a:lnSpc>
                <a:spcPct val="100000"/>
              </a:lnSpc>
              <a:buFont typeface="Arial" panose="020B0604020202020204" pitchFamily="34" charset="0"/>
              <a:buChar char="•"/>
            </a:pPr>
            <a:r>
              <a:rPr lang="de-DE" sz="1400" b="1" dirty="0" err="1"/>
              <a:t>Sucsess</a:t>
            </a:r>
            <a:r>
              <a:rPr lang="de-DE" sz="1400" b="1" dirty="0"/>
              <a:t>.</a:t>
            </a:r>
            <a:r>
              <a:rPr lang="de-DE" sz="1400" dirty="0"/>
              <a:t> </a:t>
            </a:r>
            <a:r>
              <a:rPr lang="en" sz="1400" dirty="0"/>
              <a:t>For its 7th edition, Olsztyn’s  PB tripled in comparison to the 1st edition, and collected 216 182 votes to choose nearly 900 projects. According to the survey held in 2017, about 90% of the respondents plan to participate in the next editions.</a:t>
            </a:r>
            <a:endParaRPr lang="de-DE" sz="1400" dirty="0">
              <a:solidFill>
                <a:schemeClr val="accent5"/>
              </a:solidFill>
            </a:endParaRPr>
          </a:p>
        </p:txBody>
      </p:sp>
      <p:sp>
        <p:nvSpPr>
          <p:cNvPr id="12" name="TextBox 11">
            <a:extLst>
              <a:ext uri="{FF2B5EF4-FFF2-40B4-BE49-F238E27FC236}">
                <a16:creationId xmlns:a16="http://schemas.microsoft.com/office/drawing/2014/main" xmlns="" id="{70AF0821-3BA6-0047-9170-B0C79C090FCC}"/>
              </a:ext>
            </a:extLst>
          </p:cNvPr>
          <p:cNvSpPr txBox="1"/>
          <p:nvPr/>
        </p:nvSpPr>
        <p:spPr>
          <a:xfrm>
            <a:off x="2234302" y="4018231"/>
            <a:ext cx="4572000" cy="338554"/>
          </a:xfrm>
          <a:prstGeom prst="rect">
            <a:avLst/>
          </a:prstGeom>
          <a:noFill/>
        </p:spPr>
        <p:txBody>
          <a:bodyPr wrap="square">
            <a:spAutoFit/>
          </a:bodyPr>
          <a:lstStyle/>
          <a:p>
            <a:pPr algn="ctr"/>
            <a:r>
              <a:rPr lang="en" sz="1600" b="1" dirty="0">
                <a:solidFill>
                  <a:schemeClr val="tx1"/>
                </a:solidFill>
                <a:highlight>
                  <a:srgbClr val="EE6907"/>
                </a:highlight>
              </a:rPr>
              <a:t>PB case highlights</a:t>
            </a:r>
            <a:endParaRPr lang="en-US" sz="1600" b="1" dirty="0">
              <a:solidFill>
                <a:schemeClr val="tx1"/>
              </a:solidFill>
              <a:highlight>
                <a:srgbClr val="EE6907"/>
              </a:highlight>
            </a:endParaRPr>
          </a:p>
        </p:txBody>
      </p:sp>
    </p:spTree>
    <p:extLst>
      <p:ext uri="{BB962C8B-B14F-4D97-AF65-F5344CB8AC3E}">
        <p14:creationId xmlns:p14="http://schemas.microsoft.com/office/powerpoint/2010/main" val="668791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436099" y="337626"/>
            <a:ext cx="8342142" cy="675470"/>
          </a:xfrm>
        </p:spPr>
        <p:txBody>
          <a:bodyPr/>
          <a:lstStyle/>
          <a:p>
            <a:r>
              <a:rPr lang="fr-FR" dirty="0"/>
              <a:t>Reykjavík, </a:t>
            </a:r>
            <a:r>
              <a:rPr lang="fr-FR" dirty="0" err="1"/>
              <a:t>Iceland</a:t>
            </a:r>
            <a:r>
              <a:rPr lang="fr-FR" dirty="0"/>
              <a:t> </a:t>
            </a:r>
            <a:r>
              <a:rPr lang="ru-RU" sz="1600" dirty="0">
                <a:solidFill>
                  <a:schemeClr val="accent5"/>
                </a:solidFill>
              </a:rPr>
              <a:t>( </a:t>
            </a:r>
            <a:r>
              <a:rPr lang="en-US" sz="1600" dirty="0">
                <a:solidFill>
                  <a:schemeClr val="accent5"/>
                </a:solidFill>
              </a:rPr>
              <a:t>middle size)</a:t>
            </a:r>
            <a:endParaRPr lang="fr-FR" sz="1600" dirty="0">
              <a:solidFill>
                <a:schemeClr val="accent5"/>
              </a:solidFill>
            </a:endParaRPr>
          </a:p>
          <a:p>
            <a:r>
              <a:rPr lang="en-US" sz="1600" dirty="0">
                <a:solidFill>
                  <a:schemeClr val="accent1">
                    <a:lumMod val="75000"/>
                  </a:schemeClr>
                </a:solidFill>
              </a:rPr>
              <a:t>Population</a:t>
            </a:r>
            <a:r>
              <a:rPr lang="fr-FR" sz="1600" dirty="0">
                <a:solidFill>
                  <a:schemeClr val="accent1">
                    <a:lumMod val="75000"/>
                  </a:schemeClr>
                </a:solidFill>
              </a:rPr>
              <a:t> 118 918 </a:t>
            </a:r>
            <a:r>
              <a:rPr lang="en-US" sz="1600" dirty="0">
                <a:solidFill>
                  <a:schemeClr val="accent1">
                    <a:lumMod val="75000"/>
                  </a:schemeClr>
                </a:solidFill>
              </a:rPr>
              <a:t>people</a:t>
            </a:r>
            <a:endParaRPr lang="ru-RU" sz="1600" dirty="0">
              <a:solidFill>
                <a:schemeClr val="accent1">
                  <a:lumMod val="75000"/>
                </a:schemeClr>
              </a:solidFill>
            </a:endParaRPr>
          </a:p>
          <a:p>
            <a:endParaRPr lang="de-DE" i="1" dirty="0">
              <a:solidFill>
                <a:schemeClr val="accent2"/>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6</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11" name="Текст 14">
            <a:extLst>
              <a:ext uri="{FF2B5EF4-FFF2-40B4-BE49-F238E27FC236}">
                <a16:creationId xmlns:a16="http://schemas.microsoft.com/office/drawing/2014/main" xmlns="" id="{7278E6E8-46DB-2A45-9FCA-08812B29EFAB}"/>
              </a:ext>
            </a:extLst>
          </p:cNvPr>
          <p:cNvSpPr txBox="1">
            <a:spLocks/>
          </p:cNvSpPr>
          <p:nvPr/>
        </p:nvSpPr>
        <p:spPr>
          <a:xfrm>
            <a:off x="126999" y="1376448"/>
            <a:ext cx="8923215" cy="2726629"/>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ts val="0"/>
              </a:spcBef>
              <a:buFont typeface="Arial" panose="020B0604020202020204" pitchFamily="34" charset="0"/>
              <a:buChar char="•"/>
              <a:defRPr sz="2400" kern="1200">
                <a:solidFill>
                  <a:srgbClr val="535353"/>
                </a:solidFill>
                <a:latin typeface="+mn-lt"/>
                <a:ea typeface="+mn-ea"/>
                <a:cs typeface="+mn-cs"/>
              </a:defRPr>
            </a:lvl1pPr>
            <a:lvl2pPr marL="395903" indent="0" algn="l" defTabSz="914400" rtl="0" eaLnBrk="1" latinLnBrk="0" hangingPunct="1">
              <a:lnSpc>
                <a:spcPts val="1560"/>
              </a:lnSpc>
              <a:spcBef>
                <a:spcPts val="500"/>
              </a:spcBef>
              <a:buFont typeface="Arial" panose="020B0604020202020204" pitchFamily="34" charset="0"/>
              <a:buNone/>
              <a:defRPr sz="2400" kern="1200">
                <a:solidFill>
                  <a:srgbClr val="164194"/>
                </a:solidFill>
                <a:latin typeface="+mn-lt"/>
                <a:ea typeface="+mn-ea"/>
                <a:cs typeface="+mn-cs"/>
              </a:defRPr>
            </a:lvl2pPr>
            <a:lvl3pPr marL="1143000" indent="-228600" algn="l" defTabSz="914400" rtl="0" eaLnBrk="1" latinLnBrk="0" hangingPunct="1">
              <a:lnSpc>
                <a:spcPts val="1560"/>
              </a:lnSpc>
              <a:spcBef>
                <a:spcPts val="500"/>
              </a:spcBef>
              <a:buClr>
                <a:srgbClr val="164194"/>
              </a:buClr>
              <a:buFont typeface="Arial" panose="020B0604020202020204" pitchFamily="34" charset="0"/>
              <a:buChar char="•"/>
              <a:defRPr sz="2000" kern="1200">
                <a:solidFill>
                  <a:srgbClr val="164194"/>
                </a:solidFill>
                <a:latin typeface="+mn-lt"/>
                <a:ea typeface="+mn-ea"/>
                <a:cs typeface="+mn-cs"/>
              </a:defRPr>
            </a:lvl3pPr>
            <a:lvl4pPr marL="1600200" indent="-228600" algn="l" defTabSz="914400" rtl="0" eaLnBrk="1" latinLnBrk="0" hangingPunct="1">
              <a:lnSpc>
                <a:spcPts val="1560"/>
              </a:lnSpc>
              <a:spcBef>
                <a:spcPts val="500"/>
              </a:spcBef>
              <a:buFont typeface="Arial" panose="020B0604020202020204" pitchFamily="34" charset="0"/>
              <a:buChar char="•"/>
              <a:defRPr sz="1800" kern="1200">
                <a:solidFill>
                  <a:srgbClr val="164194"/>
                </a:solidFill>
                <a:latin typeface="+mn-lt"/>
                <a:ea typeface="+mn-ea"/>
                <a:cs typeface="+mn-cs"/>
              </a:defRPr>
            </a:lvl4pPr>
            <a:lvl5pPr marL="2057400" indent="-228600" algn="l" defTabSz="914400" rtl="0" eaLnBrk="1" latinLnBrk="0" hangingPunct="1">
              <a:lnSpc>
                <a:spcPts val="1560"/>
              </a:lnSpc>
              <a:spcBef>
                <a:spcPts val="500"/>
              </a:spcBef>
              <a:buFont typeface="Arial" panose="020B0604020202020204" pitchFamily="34" charset="0"/>
              <a:buChar char="•"/>
              <a:defRPr sz="1800" kern="1200">
                <a:solidFill>
                  <a:srgbClr val="16419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 sz="1400" b="1" dirty="0">
                <a:solidFill>
                  <a:schemeClr val="tx1"/>
                </a:solidFill>
              </a:rPr>
              <a:t>PB history. </a:t>
            </a:r>
            <a:r>
              <a:rPr lang="en" sz="1400" dirty="0">
                <a:solidFill>
                  <a:schemeClr val="tx1"/>
                </a:solidFill>
              </a:rPr>
              <a:t>The “Better  </a:t>
            </a:r>
            <a:r>
              <a:rPr lang="en" sz="1400" dirty="0" err="1">
                <a:solidFill>
                  <a:schemeClr val="tx1"/>
                </a:solidFill>
              </a:rPr>
              <a:t>Reykjavík</a:t>
            </a:r>
            <a:r>
              <a:rPr lang="en" sz="1400" dirty="0">
                <a:solidFill>
                  <a:schemeClr val="tx1"/>
                </a:solidFill>
              </a:rPr>
              <a:t>” website was launched in 2010 by two private citizens. Collaboration of the city Council with the “Better initiative” which became </a:t>
            </a:r>
            <a:r>
              <a:rPr lang="en" sz="1400" b="1" dirty="0">
                <a:solidFill>
                  <a:schemeClr val="accent5"/>
                </a:solidFill>
              </a:rPr>
              <a:t>“My </a:t>
            </a:r>
            <a:r>
              <a:rPr lang="en" sz="1400" b="1" dirty="0" err="1">
                <a:solidFill>
                  <a:schemeClr val="accent5"/>
                </a:solidFill>
              </a:rPr>
              <a:t>Neighbourhoods</a:t>
            </a:r>
            <a:r>
              <a:rPr lang="en" sz="1400" b="1" dirty="0">
                <a:solidFill>
                  <a:schemeClr val="accent5"/>
                </a:solidFill>
              </a:rPr>
              <a:t>” forum</a:t>
            </a:r>
            <a:r>
              <a:rPr lang="en" sz="1400" dirty="0">
                <a:solidFill>
                  <a:schemeClr val="tx1"/>
                </a:solidFill>
              </a:rPr>
              <a:t>, that is the annual PB </a:t>
            </a:r>
            <a:r>
              <a:rPr lang="en" sz="1400" b="1" dirty="0">
                <a:solidFill>
                  <a:schemeClr val="accent5"/>
                </a:solidFill>
              </a:rPr>
              <a:t>since 2011 . </a:t>
            </a:r>
          </a:p>
          <a:p>
            <a:pPr marL="287100" indent="-285750" algn="just"/>
            <a:r>
              <a:rPr lang="en-US" sz="1400" b="1" dirty="0">
                <a:solidFill>
                  <a:schemeClr val="tx1"/>
                </a:solidFill>
              </a:rPr>
              <a:t>Regulations. </a:t>
            </a:r>
            <a:r>
              <a:rPr lang="en" sz="1400" dirty="0"/>
              <a:t>The “Better Reykjavik” platform is managed by the </a:t>
            </a:r>
            <a:r>
              <a:rPr lang="en" sz="1400" b="1" dirty="0">
                <a:solidFill>
                  <a:schemeClr val="accent5"/>
                </a:solidFill>
              </a:rPr>
              <a:t>non-profit organization</a:t>
            </a:r>
            <a:r>
              <a:rPr lang="en" sz="1400" dirty="0"/>
              <a:t>. Participation in the “My </a:t>
            </a:r>
            <a:r>
              <a:rPr lang="en" sz="1400" dirty="0" err="1"/>
              <a:t>Neighbourhood</a:t>
            </a:r>
            <a:r>
              <a:rPr lang="en" sz="1400" dirty="0"/>
              <a:t>” final vote is more restrictive, requiring users to  obtain verification by the </a:t>
            </a:r>
            <a:r>
              <a:rPr lang="en" sz="1400" b="1" dirty="0">
                <a:solidFill>
                  <a:schemeClr val="accent5"/>
                </a:solidFill>
              </a:rPr>
              <a:t>Icelandic National Voter Registry. </a:t>
            </a:r>
          </a:p>
          <a:p>
            <a:pPr algn="just"/>
            <a:r>
              <a:rPr lang="en" sz="1400" b="1" dirty="0">
                <a:solidFill>
                  <a:schemeClr val="tx1"/>
                </a:solidFill>
              </a:rPr>
              <a:t>PB budget</a:t>
            </a:r>
            <a:r>
              <a:rPr lang="en" sz="1400" dirty="0">
                <a:solidFill>
                  <a:schemeClr val="tx1"/>
                </a:solidFill>
              </a:rPr>
              <a:t>. </a:t>
            </a:r>
            <a:r>
              <a:rPr lang="en-US" sz="1400" dirty="0"/>
              <a:t>A yearly allocation of </a:t>
            </a:r>
            <a:r>
              <a:rPr lang="en-US" sz="1400" b="1" dirty="0">
                <a:solidFill>
                  <a:schemeClr val="accent5"/>
                </a:solidFill>
              </a:rPr>
              <a:t>3,6 million EUR </a:t>
            </a:r>
            <a:r>
              <a:rPr lang="en-US" sz="1400" dirty="0"/>
              <a:t>to PB initiative </a:t>
            </a:r>
            <a:r>
              <a:rPr lang="fr-FR" sz="1400" dirty="0"/>
              <a:t>ensables </a:t>
            </a:r>
            <a:r>
              <a:rPr lang="en-US" sz="1400" dirty="0"/>
              <a:t>the public to spend approximately </a:t>
            </a:r>
            <a:r>
              <a:rPr lang="en-US" sz="1400" b="1" dirty="0">
                <a:solidFill>
                  <a:schemeClr val="accent5"/>
                </a:solidFill>
              </a:rPr>
              <a:t>5 - 6%</a:t>
            </a:r>
            <a:r>
              <a:rPr lang="en-US" sz="1400" dirty="0">
                <a:solidFill>
                  <a:schemeClr val="accent5"/>
                </a:solidFill>
              </a:rPr>
              <a:t> </a:t>
            </a:r>
            <a:r>
              <a:rPr lang="en-US" sz="1400" dirty="0"/>
              <a:t>of the city's capital investment budget. </a:t>
            </a:r>
            <a:r>
              <a:rPr lang="en-US" sz="1400" dirty="0">
                <a:solidFill>
                  <a:schemeClr val="tx1"/>
                </a:solidFill>
              </a:rPr>
              <a:t>PB budget per inhabitant:</a:t>
            </a:r>
            <a:r>
              <a:rPr lang="en-US" sz="1400" b="1" dirty="0">
                <a:solidFill>
                  <a:schemeClr val="tx1"/>
                </a:solidFill>
              </a:rPr>
              <a:t> </a:t>
            </a:r>
            <a:r>
              <a:rPr lang="en-US" sz="1400" b="1" dirty="0">
                <a:solidFill>
                  <a:schemeClr val="accent5"/>
                </a:solidFill>
              </a:rPr>
              <a:t>30</a:t>
            </a:r>
            <a:r>
              <a:rPr lang="en-US" sz="1400" dirty="0"/>
              <a:t> EUR.</a:t>
            </a:r>
            <a:endParaRPr lang="en" sz="1400" b="1" dirty="0">
              <a:solidFill>
                <a:schemeClr val="accent5"/>
              </a:solidFill>
            </a:endParaRPr>
          </a:p>
          <a:p>
            <a:pPr algn="just"/>
            <a:r>
              <a:rPr lang="en" sz="1400" b="1" dirty="0">
                <a:solidFill>
                  <a:schemeClr val="tx1"/>
                </a:solidFill>
              </a:rPr>
              <a:t>Process. </a:t>
            </a:r>
            <a:r>
              <a:rPr lang="en-US" sz="1400" dirty="0"/>
              <a:t>Citizen Foundation writes the </a:t>
            </a:r>
            <a:r>
              <a:rPr lang="en-US" sz="1400" dirty="0" err="1"/>
              <a:t>softwear</a:t>
            </a:r>
            <a:r>
              <a:rPr lang="en-US" sz="1400" dirty="0"/>
              <a:t>- of </a:t>
            </a:r>
            <a:r>
              <a:rPr lang="en-US" sz="1400" dirty="0" err="1"/>
              <a:t>Reykjavík</a:t>
            </a:r>
            <a:r>
              <a:rPr lang="en-US" sz="1400" dirty="0"/>
              <a:t> runs the election - the National Registry authenticates voters. </a:t>
            </a:r>
            <a:endParaRPr lang="en" sz="1400" b="1" dirty="0">
              <a:solidFill>
                <a:schemeClr val="tx1"/>
              </a:solidFill>
            </a:endParaRPr>
          </a:p>
          <a:p>
            <a:pPr algn="just"/>
            <a:r>
              <a:rPr lang="en" sz="1400" b="1" dirty="0">
                <a:solidFill>
                  <a:schemeClr val="tx1"/>
                </a:solidFill>
              </a:rPr>
              <a:t>Success. </a:t>
            </a:r>
            <a:r>
              <a:rPr lang="en" sz="1400" b="1" dirty="0">
                <a:solidFill>
                  <a:schemeClr val="accent5"/>
                </a:solidFill>
              </a:rPr>
              <a:t>More than half </a:t>
            </a:r>
            <a:r>
              <a:rPr lang="en" sz="1400" dirty="0"/>
              <a:t>(70 000) of the city’s population (120 000) have participated in 2018. While there were </a:t>
            </a:r>
            <a:r>
              <a:rPr lang="en" sz="1400" b="1" dirty="0">
                <a:solidFill>
                  <a:schemeClr val="accent5"/>
                </a:solidFill>
              </a:rPr>
              <a:t>40% </a:t>
            </a:r>
            <a:r>
              <a:rPr lang="en" sz="1400" dirty="0"/>
              <a:t>in the first year (2011). </a:t>
            </a:r>
          </a:p>
          <a:p>
            <a:pPr algn="just"/>
            <a:endParaRPr lang="en" sz="1600" b="1" dirty="0">
              <a:solidFill>
                <a:schemeClr val="accent5"/>
              </a:solidFill>
            </a:endParaRPr>
          </a:p>
          <a:p>
            <a:pPr marL="0" indent="0" algn="ctr">
              <a:buFont typeface="Arial" panose="020B0604020202020204" pitchFamily="34" charset="0"/>
              <a:buNone/>
            </a:pPr>
            <a:r>
              <a:rPr lang="en" sz="1600" b="1" dirty="0">
                <a:solidFill>
                  <a:schemeClr val="tx1"/>
                </a:solidFill>
                <a:highlight>
                  <a:srgbClr val="EE6907"/>
                </a:highlight>
              </a:rPr>
              <a:t>PB case highlights</a:t>
            </a:r>
          </a:p>
          <a:p>
            <a:pPr algn="just"/>
            <a:r>
              <a:rPr lang="en" sz="1400" dirty="0"/>
              <a:t>“Better </a:t>
            </a:r>
            <a:r>
              <a:rPr lang="en" sz="1400" dirty="0" err="1"/>
              <a:t>Reykjavík</a:t>
            </a:r>
            <a:r>
              <a:rPr lang="en" sz="1400" dirty="0"/>
              <a:t>” is an umbrella for many different projects. The initiative is named as </a:t>
            </a:r>
            <a:r>
              <a:rPr lang="en" sz="1400" b="1" dirty="0">
                <a:solidFill>
                  <a:schemeClr val="accent5"/>
                </a:solidFill>
              </a:rPr>
              <a:t>digital democracy. </a:t>
            </a:r>
          </a:p>
          <a:p>
            <a:pPr algn="just"/>
            <a:r>
              <a:rPr lang="en-US" sz="1400" b="1" dirty="0">
                <a:solidFill>
                  <a:schemeClr val="accent5"/>
                </a:solidFill>
              </a:rPr>
              <a:t>Integration with social media </a:t>
            </a:r>
            <a:r>
              <a:rPr lang="en-US" sz="1400" dirty="0"/>
              <a:t>allows for easier diffusion of ideas and helps promote «Better Reykjavík».  </a:t>
            </a:r>
          </a:p>
          <a:p>
            <a:pPr algn="just"/>
            <a:r>
              <a:rPr lang="en" sz="1400" dirty="0"/>
              <a:t>The most successful innovation is the </a:t>
            </a:r>
            <a:r>
              <a:rPr lang="en" sz="1400" b="1" dirty="0">
                <a:solidFill>
                  <a:schemeClr val="accent5"/>
                </a:solidFill>
              </a:rPr>
              <a:t>high-level debate system. </a:t>
            </a:r>
          </a:p>
          <a:p>
            <a:pPr algn="just">
              <a:buNone/>
            </a:pPr>
            <a:r>
              <a:rPr lang="en-US" sz="1400" b="1" dirty="0">
                <a:solidFill>
                  <a:schemeClr val="accent1">
                    <a:lumMod val="75000"/>
                  </a:schemeClr>
                </a:solidFill>
                <a:hlinkClick r:id="" action="ppaction://noaction"/>
              </a:rPr>
              <a:t>Links</a:t>
            </a:r>
            <a:endParaRPr lang="en-US" sz="1400" b="1" dirty="0">
              <a:solidFill>
                <a:schemeClr val="accent1">
                  <a:lumMod val="75000"/>
                </a:schemeClr>
              </a:solidFill>
            </a:endParaRPr>
          </a:p>
          <a:p>
            <a:pPr algn="just">
              <a:buNone/>
            </a:pPr>
            <a:r>
              <a:rPr lang="en-US" sz="1400" u="sng" dirty="0"/>
              <a:t>https://</a:t>
            </a:r>
            <a:r>
              <a:rPr lang="en-US" sz="1400" u="sng" dirty="0" err="1"/>
              <a:t>openpolicy.blog.gov.uk</a:t>
            </a:r>
            <a:r>
              <a:rPr lang="en-US" sz="1400" u="sng" dirty="0"/>
              <a:t>/2014/10/15/better-</a:t>
            </a:r>
            <a:r>
              <a:rPr lang="en-US" sz="1400" u="sng" dirty="0" err="1"/>
              <a:t>reykjavik</a:t>
            </a:r>
            <a:r>
              <a:rPr lang="en-US" sz="1400" u="sng" dirty="0"/>
              <a:t>/</a:t>
            </a:r>
            <a:endParaRPr lang="ru-RU" altLang="ru-RU" sz="1400" dirty="0">
              <a:solidFill>
                <a:schemeClr val="tx1"/>
              </a:solidFill>
              <a:latin typeface="Arial" panose="020B0604020202020204" pitchFamily="34" charset="0"/>
            </a:endParaRPr>
          </a:p>
          <a:p>
            <a:pPr algn="just"/>
            <a:endParaRPr lang="en" sz="1400" b="1" dirty="0">
              <a:solidFill>
                <a:schemeClr val="accent5"/>
              </a:solidFill>
            </a:endParaRPr>
          </a:p>
          <a:p>
            <a:pPr algn="just"/>
            <a:endParaRPr lang="en" sz="1400" b="1" dirty="0">
              <a:solidFill>
                <a:schemeClr val="accent5"/>
              </a:solidFill>
            </a:endParaRPr>
          </a:p>
          <a:p>
            <a:pPr>
              <a:buNone/>
            </a:pPr>
            <a:endParaRPr lang="en-US" sz="1600" b="1" dirty="0">
              <a:solidFill>
                <a:schemeClr val="accent1">
                  <a:lumMod val="75000"/>
                </a:schemeClr>
              </a:solidFill>
              <a:hlinkClick r:id="" action="ppaction://noaction"/>
            </a:endParaRPr>
          </a:p>
          <a:p>
            <a:pPr>
              <a:buFont typeface="Arial" panose="020B0604020202020204" pitchFamily="34" charset="0"/>
              <a:buNone/>
            </a:pPr>
            <a:endParaRPr lang="en-US" sz="1600" dirty="0">
              <a:solidFill>
                <a:schemeClr val="accent1">
                  <a:lumMod val="75000"/>
                </a:schemeClr>
              </a:solidFill>
              <a:effectLst>
                <a:outerShdw blurRad="38100" dist="38100" dir="2700000" algn="tl">
                  <a:srgbClr val="000000">
                    <a:alpha val="43137"/>
                  </a:srgbClr>
                </a:outerShdw>
              </a:effectLst>
              <a:hlinkClick r:id="rId7"/>
            </a:endParaRPr>
          </a:p>
          <a:p>
            <a:endParaRPr lang="ru-RU" sz="1600" dirty="0"/>
          </a:p>
        </p:txBody>
      </p:sp>
    </p:spTree>
    <p:extLst>
      <p:ext uri="{BB962C8B-B14F-4D97-AF65-F5344CB8AC3E}">
        <p14:creationId xmlns:p14="http://schemas.microsoft.com/office/powerpoint/2010/main" val="3514910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765517" y="211015"/>
            <a:ext cx="7718083" cy="917916"/>
          </a:xfrm>
        </p:spPr>
        <p:txBody>
          <a:bodyPr/>
          <a:lstStyle/>
          <a:p>
            <a:r>
              <a:rPr lang="fr-FR" dirty="0"/>
              <a:t>Stuttgart, Germany </a:t>
            </a:r>
            <a:r>
              <a:rPr lang="ru-RU" sz="1600" dirty="0">
                <a:solidFill>
                  <a:schemeClr val="accent5"/>
                </a:solidFill>
              </a:rPr>
              <a:t>( </a:t>
            </a:r>
            <a:r>
              <a:rPr lang="en-US" sz="1600" dirty="0">
                <a:solidFill>
                  <a:schemeClr val="accent5"/>
                </a:solidFill>
              </a:rPr>
              <a:t>large)</a:t>
            </a:r>
            <a:r>
              <a:rPr lang="fr-FR" sz="1600" dirty="0">
                <a:solidFill>
                  <a:schemeClr val="accent5"/>
                </a:solidFill>
              </a:rPr>
              <a:t> </a:t>
            </a:r>
            <a:endParaRPr lang="en-US" sz="1600" dirty="0">
              <a:solidFill>
                <a:schemeClr val="accent5"/>
              </a:solidFill>
            </a:endParaRPr>
          </a:p>
          <a:p>
            <a:r>
              <a:rPr lang="en-US" sz="1600" dirty="0">
                <a:solidFill>
                  <a:schemeClr val="accent1">
                    <a:lumMod val="75000"/>
                  </a:schemeClr>
                </a:solidFill>
              </a:rPr>
              <a:t>population </a:t>
            </a:r>
            <a:r>
              <a:rPr lang="fr-FR" sz="1600" dirty="0">
                <a:solidFill>
                  <a:schemeClr val="accent1">
                    <a:lumMod val="75000"/>
                  </a:schemeClr>
                </a:solidFill>
              </a:rPr>
              <a:t>610 </a:t>
            </a:r>
            <a:r>
              <a:rPr lang="en-US" sz="1600" dirty="0">
                <a:solidFill>
                  <a:schemeClr val="accent1">
                    <a:lumMod val="75000"/>
                  </a:schemeClr>
                </a:solidFill>
              </a:rPr>
              <a:t>thousands people</a:t>
            </a:r>
            <a:endParaRPr lang="ru-RU" sz="1600" dirty="0">
              <a:solidFill>
                <a:schemeClr val="accent1">
                  <a:lumMod val="75000"/>
                </a:schemeClr>
              </a:solidFill>
            </a:endParaRPr>
          </a:p>
          <a:p>
            <a:endParaRPr lang="de-DE" i="1" dirty="0">
              <a:solidFill>
                <a:schemeClr val="accent2"/>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7</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3" name="TextBox 2">
            <a:extLst>
              <a:ext uri="{FF2B5EF4-FFF2-40B4-BE49-F238E27FC236}">
                <a16:creationId xmlns:a16="http://schemas.microsoft.com/office/drawing/2014/main" xmlns="" id="{7E3DB952-DF14-A34B-8634-84FC9CCD16F9}"/>
              </a:ext>
            </a:extLst>
          </p:cNvPr>
          <p:cNvSpPr txBox="1"/>
          <p:nvPr/>
        </p:nvSpPr>
        <p:spPr>
          <a:xfrm>
            <a:off x="392723" y="1128931"/>
            <a:ext cx="8598877" cy="4542269"/>
          </a:xfrm>
          <a:prstGeom prst="rect">
            <a:avLst/>
          </a:prstGeom>
          <a:noFill/>
        </p:spPr>
        <p:txBody>
          <a:bodyPr wrap="square" rtlCol="0">
            <a:spAutoFit/>
          </a:bodyPr>
          <a:lstStyle/>
          <a:p>
            <a:pPr marL="285750" marR="76200" indent="-285750">
              <a:lnSpc>
                <a:spcPct val="115000"/>
              </a:lnSpc>
              <a:spcAft>
                <a:spcPts val="0"/>
              </a:spcAft>
              <a:buFont typeface="Arial" panose="020B0604020202020204" pitchFamily="34" charset="0"/>
              <a:buChar char="•"/>
            </a:pPr>
            <a:r>
              <a:rPr lang="en" sz="1500" b="1" dirty="0"/>
              <a:t>PB history. </a:t>
            </a:r>
            <a:r>
              <a:rPr lang="en-GB" sz="1500" dirty="0">
                <a:solidFill>
                  <a:schemeClr val="dk1"/>
                </a:solidFill>
              </a:rPr>
              <a:t>Established in 2011 through initiative by one citizen. </a:t>
            </a:r>
            <a:r>
              <a:rPr lang="en-GB" sz="1500" b="1" dirty="0">
                <a:solidFill>
                  <a:schemeClr val="accent5"/>
                </a:solidFill>
              </a:rPr>
              <a:t>Bi-annual PB process</a:t>
            </a:r>
            <a:r>
              <a:rPr lang="en-GB" sz="1500" dirty="0">
                <a:solidFill>
                  <a:schemeClr val="dk1"/>
                </a:solidFill>
              </a:rPr>
              <a:t>, in 6th edition in 2021. </a:t>
            </a:r>
            <a:endParaRPr lang="en" sz="1500" b="1" dirty="0">
              <a:solidFill>
                <a:schemeClr val="accent5"/>
              </a:solidFill>
            </a:endParaRPr>
          </a:p>
          <a:p>
            <a:pPr marL="287100" indent="-285750" algn="just">
              <a:buFont typeface="Arial" panose="020B0604020202020204" pitchFamily="34" charset="0"/>
              <a:buChar char="•"/>
            </a:pPr>
            <a:r>
              <a:rPr lang="en-US" sz="1500" b="1" dirty="0"/>
              <a:t>Regulations. </a:t>
            </a:r>
            <a:r>
              <a:rPr lang="en-GB" sz="1500" b="1" dirty="0">
                <a:solidFill>
                  <a:schemeClr val="accent5"/>
                </a:solidFill>
              </a:rPr>
              <a:t>Consultative</a:t>
            </a:r>
            <a:r>
              <a:rPr lang="en-GB" sz="1500" dirty="0">
                <a:solidFill>
                  <a:schemeClr val="dk1"/>
                </a:solidFill>
              </a:rPr>
              <a:t> only, PB statute defines steps of the PB process and is adjusted for every PB edition </a:t>
            </a:r>
            <a:r>
              <a:rPr lang="en-GB" sz="1500" dirty="0">
                <a:solidFill>
                  <a:schemeClr val="dk1"/>
                </a:solidFill>
                <a:sym typeface="Wingdings" panose="05000000000000000000" pitchFamily="2" charset="2"/>
              </a:rPr>
              <a:t> </a:t>
            </a:r>
            <a:r>
              <a:rPr lang="en-GB" sz="1500" b="1" dirty="0">
                <a:solidFill>
                  <a:schemeClr val="accent5"/>
                </a:solidFill>
                <a:sym typeface="Wingdings" panose="05000000000000000000" pitchFamily="2" charset="2"/>
              </a:rPr>
              <a:t>“Learning” PB process</a:t>
            </a:r>
            <a:r>
              <a:rPr lang="en-GB" sz="1500" dirty="0">
                <a:solidFill>
                  <a:schemeClr val="dk1"/>
                </a:solidFill>
                <a:sym typeface="Wingdings" panose="05000000000000000000" pitchFamily="2" charset="2"/>
              </a:rPr>
              <a:t>.</a:t>
            </a:r>
            <a:endParaRPr lang="en-US" sz="1500" b="1" dirty="0"/>
          </a:p>
          <a:p>
            <a:pPr marL="287100" indent="-285750" algn="just">
              <a:buFont typeface="Arial" panose="020B0604020202020204" pitchFamily="34" charset="0"/>
              <a:buChar char="•"/>
            </a:pPr>
            <a:r>
              <a:rPr lang="en" sz="1500" b="1" dirty="0"/>
              <a:t>PB budget</a:t>
            </a:r>
            <a:r>
              <a:rPr lang="en" sz="1500" dirty="0"/>
              <a:t>. Total amount of money spent in last process: not determined, </a:t>
            </a:r>
            <a:r>
              <a:rPr lang="en" sz="1500" b="1" dirty="0">
                <a:solidFill>
                  <a:schemeClr val="accent5"/>
                </a:solidFill>
              </a:rPr>
              <a:t>flexible.</a:t>
            </a:r>
            <a:r>
              <a:rPr lang="en" sz="1500" dirty="0"/>
              <a:t> PB budget per inhabitant: not determined, flexible. </a:t>
            </a:r>
          </a:p>
          <a:p>
            <a:pPr marL="287100" indent="-285750" algn="just">
              <a:buFont typeface="Arial" panose="020B0604020202020204" pitchFamily="34" charset="0"/>
              <a:buChar char="•"/>
            </a:pPr>
            <a:r>
              <a:rPr lang="en" sz="1500" b="1" dirty="0"/>
              <a:t>Process. </a:t>
            </a:r>
            <a:r>
              <a:rPr lang="en-GB" sz="1500" b="1" dirty="0">
                <a:solidFill>
                  <a:schemeClr val="accent5"/>
                </a:solidFill>
              </a:rPr>
              <a:t>Three phases</a:t>
            </a:r>
            <a:r>
              <a:rPr lang="en-GB" sz="1500" dirty="0">
                <a:solidFill>
                  <a:schemeClr val="dk1"/>
                </a:solidFill>
              </a:rPr>
              <a:t>: (1) proposals, (2) voting (“likes” and “dislikes” are possible, but “dislikes” ore not deducted from “likes”), and (3) feasibility check for ca. 100 best-voted projects</a:t>
            </a:r>
            <a:endParaRPr lang="en" sz="1500" b="1" dirty="0"/>
          </a:p>
          <a:p>
            <a:pPr marL="285750" indent="-285750">
              <a:spcAft>
                <a:spcPts val="0"/>
              </a:spcAft>
              <a:buFont typeface="Arial" panose="020B0604020202020204" pitchFamily="34" charset="0"/>
              <a:buChar char="•"/>
            </a:pPr>
            <a:r>
              <a:rPr lang="en" sz="1500" b="1" dirty="0"/>
              <a:t>Success. In 2020 </a:t>
            </a:r>
            <a:r>
              <a:rPr lang="de-DE" sz="1500" b="1" dirty="0" err="1">
                <a:solidFill>
                  <a:schemeClr val="dk1"/>
                </a:solidFill>
              </a:rPr>
              <a:t>n</a:t>
            </a:r>
            <a:r>
              <a:rPr lang="de-DE" sz="1500" dirty="0" err="1">
                <a:solidFill>
                  <a:schemeClr val="dk1"/>
                </a:solidFill>
              </a:rPr>
              <a:t>umber</a:t>
            </a:r>
            <a:r>
              <a:rPr lang="de-DE" sz="1500" dirty="0">
                <a:solidFill>
                  <a:schemeClr val="dk1"/>
                </a:solidFill>
              </a:rPr>
              <a:t> </a:t>
            </a:r>
            <a:r>
              <a:rPr lang="de-DE" sz="1500" dirty="0" err="1">
                <a:solidFill>
                  <a:schemeClr val="dk1"/>
                </a:solidFill>
              </a:rPr>
              <a:t>of</a:t>
            </a:r>
            <a:r>
              <a:rPr lang="de-DE" sz="1500" dirty="0">
                <a:solidFill>
                  <a:schemeClr val="dk1"/>
                </a:solidFill>
              </a:rPr>
              <a:t> </a:t>
            </a:r>
            <a:r>
              <a:rPr lang="de-DE" sz="1500" dirty="0" err="1">
                <a:solidFill>
                  <a:schemeClr val="dk1"/>
                </a:solidFill>
              </a:rPr>
              <a:t>proposals</a:t>
            </a:r>
            <a:r>
              <a:rPr lang="de-DE" sz="1500" dirty="0">
                <a:solidFill>
                  <a:schemeClr val="dk1"/>
                </a:solidFill>
              </a:rPr>
              <a:t>: 2.156. </a:t>
            </a:r>
            <a:r>
              <a:rPr lang="de-DE" sz="1500" dirty="0" err="1">
                <a:solidFill>
                  <a:schemeClr val="dk1"/>
                </a:solidFill>
              </a:rPr>
              <a:t>Number</a:t>
            </a:r>
            <a:r>
              <a:rPr lang="de-DE" sz="1500" dirty="0">
                <a:solidFill>
                  <a:schemeClr val="dk1"/>
                </a:solidFill>
              </a:rPr>
              <a:t> </a:t>
            </a:r>
            <a:r>
              <a:rPr lang="de-DE" sz="1500" dirty="0" err="1">
                <a:solidFill>
                  <a:schemeClr val="dk1"/>
                </a:solidFill>
              </a:rPr>
              <a:t>of</a:t>
            </a:r>
            <a:r>
              <a:rPr lang="de-DE" sz="1500" dirty="0">
                <a:solidFill>
                  <a:schemeClr val="dk1"/>
                </a:solidFill>
              </a:rPr>
              <a:t> </a:t>
            </a:r>
            <a:r>
              <a:rPr lang="de-DE" sz="1500" dirty="0" err="1">
                <a:solidFill>
                  <a:schemeClr val="dk1"/>
                </a:solidFill>
              </a:rPr>
              <a:t>voters</a:t>
            </a:r>
            <a:r>
              <a:rPr lang="de-DE" sz="1500" dirty="0">
                <a:solidFill>
                  <a:schemeClr val="dk1"/>
                </a:solidFill>
              </a:rPr>
              <a:t>: 19.980 (-50%) </a:t>
            </a:r>
            <a:r>
              <a:rPr lang="de-DE" sz="1500" dirty="0" err="1">
                <a:solidFill>
                  <a:schemeClr val="dk1"/>
                </a:solidFill>
              </a:rPr>
              <a:t>with</a:t>
            </a:r>
            <a:r>
              <a:rPr lang="de-DE" sz="1500" dirty="0">
                <a:solidFill>
                  <a:schemeClr val="dk1"/>
                </a:solidFill>
              </a:rPr>
              <a:t> </a:t>
            </a:r>
            <a:r>
              <a:rPr lang="en-GB" sz="1500" dirty="0">
                <a:solidFill>
                  <a:schemeClr val="dk1"/>
                </a:solidFill>
              </a:rPr>
              <a:t>1.306.395 votes.</a:t>
            </a:r>
            <a:r>
              <a:rPr lang="de-DE" sz="1500" dirty="0">
                <a:solidFill>
                  <a:schemeClr val="dk1"/>
                </a:solidFill>
              </a:rPr>
              <a:t> </a:t>
            </a:r>
            <a:r>
              <a:rPr lang="de-DE" sz="1500" dirty="0" err="1">
                <a:solidFill>
                  <a:schemeClr val="dk1"/>
                </a:solidFill>
              </a:rPr>
              <a:t>Participation</a:t>
            </a:r>
            <a:r>
              <a:rPr lang="de-DE" sz="1500" dirty="0">
                <a:solidFill>
                  <a:schemeClr val="dk1"/>
                </a:solidFill>
              </a:rPr>
              <a:t> rate </a:t>
            </a:r>
            <a:r>
              <a:rPr lang="de-DE" sz="1500" dirty="0" err="1">
                <a:solidFill>
                  <a:schemeClr val="dk1"/>
                </a:solidFill>
              </a:rPr>
              <a:t>of</a:t>
            </a:r>
            <a:r>
              <a:rPr lang="de-DE" sz="1500" dirty="0">
                <a:solidFill>
                  <a:schemeClr val="dk1"/>
                </a:solidFill>
              </a:rPr>
              <a:t> </a:t>
            </a:r>
            <a:r>
              <a:rPr lang="de-DE" sz="1500" dirty="0" err="1">
                <a:solidFill>
                  <a:schemeClr val="dk1"/>
                </a:solidFill>
              </a:rPr>
              <a:t>eligible</a:t>
            </a:r>
            <a:r>
              <a:rPr lang="de-DE" sz="1500" dirty="0">
                <a:solidFill>
                  <a:schemeClr val="dk1"/>
                </a:solidFill>
              </a:rPr>
              <a:t> </a:t>
            </a:r>
            <a:r>
              <a:rPr lang="de-DE" sz="1500" dirty="0" err="1">
                <a:solidFill>
                  <a:schemeClr val="dk1"/>
                </a:solidFill>
              </a:rPr>
              <a:t>voters</a:t>
            </a:r>
            <a:r>
              <a:rPr lang="de-DE" sz="1500" dirty="0">
                <a:solidFill>
                  <a:schemeClr val="dk1"/>
                </a:solidFill>
              </a:rPr>
              <a:t>: 3,3%</a:t>
            </a:r>
          </a:p>
          <a:p>
            <a:pPr algn="just"/>
            <a:endParaRPr lang="en" sz="1500" b="1" dirty="0">
              <a:solidFill>
                <a:schemeClr val="accent5"/>
              </a:solidFill>
            </a:endParaRPr>
          </a:p>
          <a:p>
            <a:pPr algn="ctr"/>
            <a:r>
              <a:rPr lang="en" sz="1500" b="1" dirty="0">
                <a:highlight>
                  <a:srgbClr val="EE6907"/>
                </a:highlight>
              </a:rPr>
              <a:t>PB case highlights</a:t>
            </a:r>
            <a:endParaRPr lang="en-US" sz="1500" b="1" dirty="0">
              <a:solidFill>
                <a:schemeClr val="accent1">
                  <a:lumMod val="75000"/>
                </a:schemeClr>
              </a:solidFill>
              <a:hlinkClick r:id="" action="ppaction://noaction"/>
            </a:endParaRPr>
          </a:p>
          <a:p>
            <a:pPr marL="285750" indent="-285750">
              <a:spcBef>
                <a:spcPts val="200"/>
              </a:spcBef>
              <a:spcAft>
                <a:spcPts val="1200"/>
              </a:spcAft>
              <a:buFont typeface="Arial" panose="020B0604020202020204" pitchFamily="34" charset="0"/>
              <a:buChar char="•"/>
            </a:pPr>
            <a:r>
              <a:rPr lang="en-GB" sz="1500" b="1" dirty="0">
                <a:solidFill>
                  <a:schemeClr val="accent5"/>
                </a:solidFill>
              </a:rPr>
              <a:t>High participation rates through easy access </a:t>
            </a:r>
            <a:r>
              <a:rPr lang="en-GB" sz="1500" dirty="0"/>
              <a:t>(</a:t>
            </a:r>
            <a:r>
              <a:rPr lang="en-GB" sz="1500" dirty="0">
                <a:solidFill>
                  <a:srgbClr val="535353"/>
                </a:solidFill>
              </a:rPr>
              <a:t>no age limit for making proposals and voting;  all residents can participate; proposals at any topics, no cost estimation required, voting online, offline or through signature lists possible)</a:t>
            </a:r>
            <a:endParaRPr lang="en-US" sz="1500" b="1" dirty="0">
              <a:solidFill>
                <a:schemeClr val="accent1">
                  <a:lumMod val="75000"/>
                </a:schemeClr>
              </a:solidFill>
              <a:hlinkClick r:id="" action="ppaction://noaction"/>
            </a:endParaRPr>
          </a:p>
          <a:p>
            <a:r>
              <a:rPr lang="en-US" sz="1500" b="1" dirty="0">
                <a:solidFill>
                  <a:schemeClr val="accent1">
                    <a:lumMod val="75000"/>
                  </a:schemeClr>
                </a:solidFill>
                <a:hlinkClick r:id="" action="ppaction://noaction"/>
              </a:rPr>
              <a:t>Links</a:t>
            </a:r>
            <a:r>
              <a:rPr lang="en-US" sz="1500" b="1" dirty="0">
                <a:solidFill>
                  <a:schemeClr val="accent1">
                    <a:lumMod val="75000"/>
                  </a:schemeClr>
                </a:solidFill>
              </a:rPr>
              <a:t>: </a:t>
            </a:r>
            <a:r>
              <a:rPr lang="en-US" sz="1500" u="sng" dirty="0">
                <a:solidFill>
                  <a:srgbClr val="0679AC"/>
                </a:solidFill>
                <a:hlinkClick r:id="rId7"/>
              </a:rPr>
              <a:t>https://www.buergerhaushalt-stuttgart.de/seite/14439 </a:t>
            </a:r>
            <a:endParaRPr lang="en-US" sz="1500" dirty="0">
              <a:solidFill>
                <a:schemeClr val="accent1">
                  <a:lumMod val="75000"/>
                </a:schemeClr>
              </a:solidFill>
              <a:effectLst>
                <a:outerShdw blurRad="38100" dist="38100" dir="2700000" algn="tl">
                  <a:srgbClr val="000000">
                    <a:alpha val="43137"/>
                  </a:srgbClr>
                </a:outerShdw>
              </a:effectLst>
              <a:hlinkClick r:id="rId8"/>
            </a:endParaRPr>
          </a:p>
          <a:p>
            <a:r>
              <a:rPr lang="en-US" sz="1500" dirty="0">
                <a:hlinkClick r:id="rId9"/>
              </a:rPr>
              <a:t>https://www.eberswalde.de/start/stadt/eberswalde-auf-einen-blick</a:t>
            </a:r>
            <a:endParaRPr lang="ru-RU" sz="1500" dirty="0"/>
          </a:p>
          <a:p>
            <a:pPr algn="just">
              <a:buNone/>
            </a:pPr>
            <a:endParaRPr lang="ru-RU" dirty="0"/>
          </a:p>
        </p:txBody>
      </p:sp>
    </p:spTree>
    <p:extLst>
      <p:ext uri="{BB962C8B-B14F-4D97-AF65-F5344CB8AC3E}">
        <p14:creationId xmlns:p14="http://schemas.microsoft.com/office/powerpoint/2010/main" val="1873686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339968" y="22386"/>
            <a:ext cx="8079945" cy="917916"/>
          </a:xfrm>
        </p:spPr>
        <p:txBody>
          <a:bodyPr/>
          <a:lstStyle/>
          <a:p>
            <a:r>
              <a:rPr lang="en-US" dirty="0"/>
              <a:t>Cluj-Napoca, Romania </a:t>
            </a:r>
            <a:r>
              <a:rPr lang="en-US" sz="1600" dirty="0">
                <a:solidFill>
                  <a:schemeClr val="accent5"/>
                </a:solidFill>
              </a:rPr>
              <a:t>(large) </a:t>
            </a:r>
          </a:p>
          <a:p>
            <a:r>
              <a:rPr lang="en-US" sz="1600" dirty="0">
                <a:solidFill>
                  <a:schemeClr val="accent1">
                    <a:lumMod val="75000"/>
                  </a:schemeClr>
                </a:solidFill>
              </a:rPr>
              <a:t>population 706905  thousands people</a:t>
            </a:r>
            <a:endParaRPr lang="ru-RU" sz="1600" dirty="0">
              <a:solidFill>
                <a:schemeClr val="accent1">
                  <a:lumMod val="75000"/>
                </a:schemeClr>
              </a:solidFill>
            </a:endParaRPr>
          </a:p>
        </p:txBody>
      </p:sp>
      <p:sp>
        <p:nvSpPr>
          <p:cNvPr id="2" name="Foliennummernplatzhalter 1"/>
          <p:cNvSpPr>
            <a:spLocks noGrp="1"/>
          </p:cNvSpPr>
          <p:nvPr>
            <p:ph type="sldNum" sz="quarter" idx="12"/>
          </p:nvPr>
        </p:nvSpPr>
        <p:spPr/>
        <p:txBody>
          <a:bodyPr/>
          <a:lstStyle/>
          <a:p>
            <a:fld id="{190EBBCB-7115-4285-8105-BC97DB0CD32C}" type="slidenum">
              <a:rPr lang="de-DE" smtClean="0"/>
              <a:pPr/>
              <a:t>8</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sp>
        <p:nvSpPr>
          <p:cNvPr id="15" name="Текст 14"/>
          <p:cNvSpPr>
            <a:spLocks noGrp="1"/>
          </p:cNvSpPr>
          <p:nvPr>
            <p:ph type="body" sz="quarter" idx="24"/>
          </p:nvPr>
        </p:nvSpPr>
        <p:spPr>
          <a:xfrm>
            <a:off x="2725811" y="3624542"/>
            <a:ext cx="4729089" cy="770207"/>
          </a:xfrm>
        </p:spPr>
        <p:txBody>
          <a:bodyPr>
            <a:noAutofit/>
          </a:bodyPr>
          <a:lstStyle/>
          <a:p>
            <a:endParaRPr lang="ru-RU" sz="1600" b="1" dirty="0">
              <a:solidFill>
                <a:schemeClr val="accent1">
                  <a:lumMod val="75000"/>
                </a:schemeClr>
              </a:solidFill>
            </a:endParaRPr>
          </a:p>
          <a:p>
            <a:pPr>
              <a:buNone/>
            </a:pPr>
            <a:endParaRPr lang="en-US" sz="1600" dirty="0">
              <a:solidFill>
                <a:schemeClr val="accent1">
                  <a:lumMod val="75000"/>
                </a:schemeClr>
              </a:solidFill>
              <a:effectLst>
                <a:outerShdw blurRad="38100" dist="38100" dir="2700000" algn="tl">
                  <a:srgbClr val="000000">
                    <a:alpha val="43137"/>
                  </a:srgbClr>
                </a:outerShdw>
              </a:effectLst>
              <a:hlinkClick r:id="rId6"/>
            </a:endParaRPr>
          </a:p>
          <a:p>
            <a:endParaRPr lang="ru-RU" sz="1600" dirty="0"/>
          </a:p>
        </p:txBody>
      </p:sp>
      <p:pic>
        <p:nvPicPr>
          <p:cNvPr id="17" name="Рисунок 16" descr="Герб СМО 2.jpg"/>
          <p:cNvPicPr>
            <a:picLocks noChangeAspect="1"/>
          </p:cNvPicPr>
          <p:nvPr/>
        </p:nvPicPr>
        <p:blipFill>
          <a:blip r:embed="rId7"/>
          <a:stretch>
            <a:fillRect/>
          </a:stretch>
        </p:blipFill>
        <p:spPr>
          <a:xfrm>
            <a:off x="6263642" y="5876779"/>
            <a:ext cx="770206" cy="770206"/>
          </a:xfrm>
          <a:prstGeom prst="rect">
            <a:avLst/>
          </a:prstGeom>
        </p:spPr>
      </p:pic>
      <p:sp>
        <p:nvSpPr>
          <p:cNvPr id="3" name="TextBox 2">
            <a:extLst>
              <a:ext uri="{FF2B5EF4-FFF2-40B4-BE49-F238E27FC236}">
                <a16:creationId xmlns:a16="http://schemas.microsoft.com/office/drawing/2014/main" xmlns="" id="{4EA9AA2C-79E9-ED47-A4E1-EB129875F87D}"/>
              </a:ext>
            </a:extLst>
          </p:cNvPr>
          <p:cNvSpPr txBox="1"/>
          <p:nvPr/>
        </p:nvSpPr>
        <p:spPr>
          <a:xfrm>
            <a:off x="339968" y="1014813"/>
            <a:ext cx="8536745" cy="4974439"/>
          </a:xfrm>
          <a:prstGeom prst="rect">
            <a:avLst/>
          </a:prstGeom>
          <a:noFill/>
        </p:spPr>
        <p:txBody>
          <a:bodyPr wrap="square" rtlCol="0">
            <a:spAutoFit/>
          </a:bodyPr>
          <a:lstStyle/>
          <a:p>
            <a:pPr marL="285750" marR="76200" indent="-285750" algn="just">
              <a:lnSpc>
                <a:spcPct val="115000"/>
              </a:lnSpc>
              <a:buFont typeface="Arial" panose="020B0604020202020204" pitchFamily="34" charset="0"/>
              <a:buChar char="•"/>
            </a:pPr>
            <a:r>
              <a:rPr lang="en" sz="1500" b="1" dirty="0"/>
              <a:t>PB history. </a:t>
            </a:r>
            <a:r>
              <a:rPr lang="en" sz="1500" dirty="0"/>
              <a:t>Idea of a participatory budget was first proposed in Cluj-Napoca during the 2002 election campaign. </a:t>
            </a:r>
            <a:r>
              <a:rPr lang="en" sz="1500" b="1" dirty="0">
                <a:solidFill>
                  <a:schemeClr val="accent5"/>
                </a:solidFill>
              </a:rPr>
              <a:t>In 2013, a pilot project for a participatory budget was implemented </a:t>
            </a:r>
            <a:r>
              <a:rPr lang="en" sz="1500" dirty="0"/>
              <a:t>in the largest district of the city (</a:t>
            </a:r>
            <a:r>
              <a:rPr lang="en" sz="1500" dirty="0" err="1"/>
              <a:t>Mănăștur</a:t>
            </a:r>
            <a:r>
              <a:rPr lang="en" sz="1500" dirty="0"/>
              <a:t>). </a:t>
            </a:r>
            <a:endParaRPr lang="en" sz="1500" b="1" dirty="0">
              <a:solidFill>
                <a:schemeClr val="accent5"/>
              </a:solidFill>
            </a:endParaRPr>
          </a:p>
          <a:p>
            <a:pPr marL="285750" marR="76200" indent="-285750" algn="just">
              <a:lnSpc>
                <a:spcPct val="115000"/>
              </a:lnSpc>
              <a:buFont typeface="Arial" panose="020B0604020202020204" pitchFamily="34" charset="0"/>
              <a:buChar char="•"/>
            </a:pPr>
            <a:r>
              <a:rPr lang="en-US" sz="1500" b="1" dirty="0"/>
              <a:t>Regulations. No legislation </a:t>
            </a:r>
            <a:r>
              <a:rPr lang="en" sz="1500" b="1" dirty="0">
                <a:solidFill>
                  <a:schemeClr val="accent5"/>
                </a:solidFill>
              </a:rPr>
              <a:t>basis </a:t>
            </a:r>
            <a:r>
              <a:rPr lang="en" sz="1500" dirty="0"/>
              <a:t>for an initiative for citizen participation. </a:t>
            </a:r>
          </a:p>
          <a:p>
            <a:pPr marL="285750" marR="76200" indent="-285750" algn="just">
              <a:lnSpc>
                <a:spcPct val="115000"/>
              </a:lnSpc>
              <a:buFont typeface="Arial" panose="020B0604020202020204" pitchFamily="34" charset="0"/>
              <a:buChar char="•"/>
            </a:pPr>
            <a:r>
              <a:rPr lang="en" sz="1500" b="1" dirty="0"/>
              <a:t>PB budget</a:t>
            </a:r>
            <a:r>
              <a:rPr lang="en" sz="1500" dirty="0"/>
              <a:t>. The maximum amount per project was </a:t>
            </a:r>
            <a:r>
              <a:rPr lang="en" sz="1500" b="1" dirty="0">
                <a:solidFill>
                  <a:schemeClr val="accent5"/>
                </a:solidFill>
              </a:rPr>
              <a:t>150 000 EUR. </a:t>
            </a:r>
          </a:p>
          <a:p>
            <a:pPr marL="287100" indent="-285750" algn="just">
              <a:buFont typeface="Arial" panose="020B0604020202020204" pitchFamily="34" charset="0"/>
              <a:buChar char="•"/>
            </a:pPr>
            <a:r>
              <a:rPr lang="en" sz="1500" b="1" dirty="0"/>
              <a:t>Process. </a:t>
            </a:r>
            <a:r>
              <a:rPr lang="en" sz="1500" b="1" dirty="0" err="1"/>
              <a:t>O</a:t>
            </a:r>
            <a:r>
              <a:rPr lang="en" sz="1500" dirty="0" err="1"/>
              <a:t>ganized</a:t>
            </a:r>
            <a:r>
              <a:rPr lang="en" sz="1500" dirty="0"/>
              <a:t> by </a:t>
            </a:r>
            <a:r>
              <a:rPr lang="en" sz="1500" b="1" dirty="0">
                <a:solidFill>
                  <a:schemeClr val="accent5"/>
                </a:solidFill>
              </a:rPr>
              <a:t>identifying categories </a:t>
            </a:r>
            <a:r>
              <a:rPr lang="en" sz="1500" dirty="0"/>
              <a:t>into which residents can submit projects. The </a:t>
            </a:r>
            <a:r>
              <a:rPr lang="en" sz="1500" b="1" dirty="0">
                <a:solidFill>
                  <a:schemeClr val="accent5"/>
                </a:solidFill>
              </a:rPr>
              <a:t>city council checks eligibility </a:t>
            </a:r>
            <a:r>
              <a:rPr lang="en" sz="1500" dirty="0"/>
              <a:t>of the projects. </a:t>
            </a:r>
            <a:r>
              <a:rPr lang="en" sz="1500" b="1" dirty="0">
                <a:solidFill>
                  <a:schemeClr val="accent5"/>
                </a:solidFill>
              </a:rPr>
              <a:t>Residents vote </a:t>
            </a:r>
            <a:r>
              <a:rPr lang="en" sz="1500" dirty="0"/>
              <a:t>for approved projects (in one or more stages). </a:t>
            </a:r>
            <a:endParaRPr lang="en" sz="1500" b="1" dirty="0"/>
          </a:p>
          <a:p>
            <a:pPr marL="287100" indent="-285750" algn="just">
              <a:buFont typeface="Arial" panose="020B0604020202020204" pitchFamily="34" charset="0"/>
              <a:buChar char="•"/>
            </a:pPr>
            <a:r>
              <a:rPr lang="en" sz="1500" b="1" dirty="0"/>
              <a:t>Success. </a:t>
            </a:r>
            <a:r>
              <a:rPr lang="en" sz="1500" dirty="0"/>
              <a:t>The total budget in 2013 was </a:t>
            </a:r>
            <a:r>
              <a:rPr lang="en" sz="1500" b="1" dirty="0">
                <a:solidFill>
                  <a:schemeClr val="accent5"/>
                </a:solidFill>
              </a:rPr>
              <a:t>4,3 million EUR</a:t>
            </a:r>
            <a:r>
              <a:rPr lang="en" sz="1500" dirty="0"/>
              <a:t>, or 0,75% of the city's municipal GDP.  In 2015, the </a:t>
            </a:r>
            <a:r>
              <a:rPr lang="en" sz="1500" b="1" dirty="0">
                <a:solidFill>
                  <a:schemeClr val="accent5"/>
                </a:solidFill>
              </a:rPr>
              <a:t>Youth Participatory Budget </a:t>
            </a:r>
            <a:r>
              <a:rPr lang="en" sz="1500" dirty="0"/>
              <a:t>was implemented as part of the European Youth Capital program. 437 initiatives, of which 117 received funding. 100 small projects initiated by young people were funded. </a:t>
            </a:r>
          </a:p>
          <a:p>
            <a:pPr marL="287100" indent="-285750" algn="just">
              <a:buFont typeface="Arial" panose="020B0604020202020204" pitchFamily="34" charset="0"/>
              <a:buChar char="•"/>
            </a:pPr>
            <a:endParaRPr lang="en" sz="1600" b="1" dirty="0">
              <a:solidFill>
                <a:schemeClr val="accent5"/>
              </a:solidFill>
            </a:endParaRPr>
          </a:p>
          <a:p>
            <a:pPr algn="ctr"/>
            <a:r>
              <a:rPr lang="en" sz="1600" b="1" dirty="0">
                <a:highlight>
                  <a:srgbClr val="EE6907"/>
                </a:highlight>
              </a:rPr>
              <a:t>PB case highlights</a:t>
            </a:r>
          </a:p>
          <a:p>
            <a:pPr algn="ctr"/>
            <a:endParaRPr lang="en" sz="1600" b="1" dirty="0">
              <a:highlight>
                <a:srgbClr val="EE6907"/>
              </a:highlight>
            </a:endParaRPr>
          </a:p>
          <a:p>
            <a:pPr marL="285750" indent="-285750" algn="just">
              <a:buFont typeface="Arial" panose="020B0604020202020204" pitchFamily="34" charset="0"/>
              <a:buChar char="•"/>
            </a:pPr>
            <a:r>
              <a:rPr lang="en" sz="1500" dirty="0"/>
              <a:t>Separate from the ordinary PB, the </a:t>
            </a:r>
            <a:r>
              <a:rPr lang="en" sz="1500" b="1" dirty="0">
                <a:solidFill>
                  <a:schemeClr val="accent5"/>
                </a:solidFill>
              </a:rPr>
              <a:t>Youth Participatory Budget </a:t>
            </a:r>
            <a:r>
              <a:rPr lang="en" sz="1500" dirty="0"/>
              <a:t>was set up in 2015 as part of the European Youth Capital program. The initiative was implemented within the framework of a project initiated by a local NGO. The main sponsor of the project was the European </a:t>
            </a:r>
            <a:r>
              <a:rPr lang="en" sz="1500" b="1" dirty="0">
                <a:solidFill>
                  <a:schemeClr val="accent5"/>
                </a:solidFill>
              </a:rPr>
              <a:t>Economic Area Grants</a:t>
            </a:r>
            <a:r>
              <a:rPr lang="en" sz="1500" dirty="0"/>
              <a:t>. </a:t>
            </a:r>
            <a:r>
              <a:rPr lang="en" sz="1500" b="1" dirty="0">
                <a:solidFill>
                  <a:schemeClr val="accent5"/>
                </a:solidFill>
              </a:rPr>
              <a:t>increased the participation of young people.</a:t>
            </a:r>
          </a:p>
          <a:p>
            <a:pPr algn="ctr"/>
            <a:endParaRPr lang="en-US" sz="1600" b="1" dirty="0">
              <a:solidFill>
                <a:schemeClr val="accent1">
                  <a:lumMod val="75000"/>
                </a:schemeClr>
              </a:solidFill>
              <a:hlinkClick r:id="" action="ppaction://noaction"/>
            </a:endParaRPr>
          </a:p>
          <a:p>
            <a:pPr>
              <a:buNone/>
            </a:pPr>
            <a:r>
              <a:rPr lang="en-US" sz="1600" b="1" dirty="0">
                <a:solidFill>
                  <a:schemeClr val="accent1">
                    <a:lumMod val="75000"/>
                  </a:schemeClr>
                </a:solidFill>
                <a:hlinkClick r:id="" action="ppaction://noaction"/>
              </a:rPr>
              <a:t>Links</a:t>
            </a:r>
            <a:r>
              <a:rPr lang="en-US" sz="1600" b="1" dirty="0">
                <a:solidFill>
                  <a:schemeClr val="accent1">
                    <a:lumMod val="75000"/>
                  </a:schemeClr>
                </a:solidFill>
              </a:rPr>
              <a:t>: </a:t>
            </a:r>
            <a:r>
              <a:rPr lang="ru-RU" sz="1600" b="1" u="sng" dirty="0">
                <a:hlinkClick r:id="rId8"/>
              </a:rPr>
              <a:t>https://participedia.net/case/5556</a:t>
            </a:r>
            <a:endParaRPr lang="ru-RU" sz="1600" b="1" dirty="0"/>
          </a:p>
          <a:p>
            <a:endParaRPr lang="ru-RU" sz="1600" dirty="0"/>
          </a:p>
        </p:txBody>
      </p:sp>
      <p:pic>
        <p:nvPicPr>
          <p:cNvPr id="3074" name="Picture 2" descr="page26image2026234336">
            <a:extLst>
              <a:ext uri="{FF2B5EF4-FFF2-40B4-BE49-F238E27FC236}">
                <a16:creationId xmlns:a16="http://schemas.microsoft.com/office/drawing/2014/main" xmlns="" id="{8E4B3665-8136-1C45-98F4-826DE922169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50" y="-136525"/>
            <a:ext cx="2032000" cy="1651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page26image2026234784">
            <a:extLst>
              <a:ext uri="{FF2B5EF4-FFF2-40B4-BE49-F238E27FC236}">
                <a16:creationId xmlns:a16="http://schemas.microsoft.com/office/drawing/2014/main" xmlns="" id="{97FECFD5-ED58-B946-8FA9-E9504A4CE2E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1700" y="-136525"/>
            <a:ext cx="2019300" cy="127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page26image2026235232">
            <a:extLst>
              <a:ext uri="{FF2B5EF4-FFF2-40B4-BE49-F238E27FC236}">
                <a16:creationId xmlns:a16="http://schemas.microsoft.com/office/drawing/2014/main" xmlns="" id="{9CB5DB29-FE8E-204A-A546-40F3B4351E1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00538" y="-136525"/>
            <a:ext cx="2044700" cy="165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4635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4"/>
          </p:nvPr>
        </p:nvSpPr>
        <p:spPr>
          <a:xfrm>
            <a:off x="295421" y="287080"/>
            <a:ext cx="8398413" cy="893962"/>
          </a:xfrm>
        </p:spPr>
        <p:txBody>
          <a:bodyPr/>
          <a:lstStyle/>
          <a:p>
            <a:r>
              <a:rPr lang="en-US" sz="3000" dirty="0"/>
              <a:t>Lisbon, Portugal</a:t>
            </a:r>
            <a:r>
              <a:rPr lang="ru-RU" sz="3000" dirty="0"/>
              <a:t> </a:t>
            </a:r>
            <a:r>
              <a:rPr lang="en-US" sz="2000" dirty="0">
                <a:solidFill>
                  <a:schemeClr val="accent5"/>
                </a:solidFill>
              </a:rPr>
              <a:t>(large)</a:t>
            </a:r>
            <a:endParaRPr lang="en-US" sz="2000" dirty="0"/>
          </a:p>
          <a:p>
            <a:r>
              <a:rPr lang="en-US" sz="1200" dirty="0"/>
              <a:t> </a:t>
            </a:r>
            <a:r>
              <a:rPr lang="en-US" sz="1200" dirty="0">
                <a:solidFill>
                  <a:schemeClr val="accent1">
                    <a:lumMod val="75000"/>
                  </a:schemeClr>
                </a:solidFill>
              </a:rPr>
              <a:t>population  5</a:t>
            </a:r>
            <a:r>
              <a:rPr lang="ru-RU" sz="1200" dirty="0">
                <a:solidFill>
                  <a:schemeClr val="accent1">
                    <a:lumMod val="75000"/>
                  </a:schemeClr>
                </a:solidFill>
              </a:rPr>
              <a:t>50 </a:t>
            </a:r>
            <a:r>
              <a:rPr lang="en-US" sz="1200" dirty="0">
                <a:solidFill>
                  <a:schemeClr val="accent1">
                    <a:lumMod val="75000"/>
                  </a:schemeClr>
                </a:solidFill>
              </a:rPr>
              <a:t>thousands people</a:t>
            </a:r>
            <a:endParaRPr lang="ru-RU" sz="1200" dirty="0">
              <a:solidFill>
                <a:schemeClr val="accent1">
                  <a:lumMod val="75000"/>
                </a:schemeClr>
              </a:solidFill>
            </a:endParaRPr>
          </a:p>
        </p:txBody>
      </p:sp>
      <p:sp>
        <p:nvSpPr>
          <p:cNvPr id="2" name="Foliennummernplatzhalter 1"/>
          <p:cNvSpPr>
            <a:spLocks noGrp="1"/>
          </p:cNvSpPr>
          <p:nvPr>
            <p:ph type="sldNum" sz="quarter" idx="12"/>
          </p:nvPr>
        </p:nvSpPr>
        <p:spPr>
          <a:xfrm>
            <a:off x="8314006" y="182880"/>
            <a:ext cx="379828" cy="361292"/>
          </a:xfrm>
        </p:spPr>
        <p:txBody>
          <a:bodyPr/>
          <a:lstStyle/>
          <a:p>
            <a:fld id="{190EBBCB-7115-4285-8105-BC97DB0CD32C}" type="slidenum">
              <a:rPr lang="de-DE" smtClean="0"/>
              <a:pPr/>
              <a:t>9</a:t>
            </a:fld>
            <a:endParaRPr lang="de-DE" dirty="0"/>
          </a:p>
        </p:txBody>
      </p:sp>
      <p:pic>
        <p:nvPicPr>
          <p:cNvPr id="8" name="Рисунок 7">
            <a:extLst>
              <a:ext uri="{FF2B5EF4-FFF2-40B4-BE49-F238E27FC236}">
                <a16:creationId xmlns:a16="http://schemas.microsoft.com/office/drawing/2014/main" xmlns="" id="{B7F9B44D-A3D8-46CB-8353-43698BD911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890941" y="5799919"/>
            <a:ext cx="2296886" cy="452602"/>
          </a:xfrm>
          <a:prstGeom prst="rect">
            <a:avLst/>
          </a:prstGeom>
        </p:spPr>
      </p:pic>
      <p:pic>
        <p:nvPicPr>
          <p:cNvPr id="10" name="Picture 2">
            <a:extLst>
              <a:ext uri="{FF2B5EF4-FFF2-40B4-BE49-F238E27FC236}">
                <a16:creationId xmlns:a16="http://schemas.microsoft.com/office/drawing/2014/main" xmlns="" id="{BE3D5954-9169-4B6D-8B29-868F7A421249}"/>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347887" y="6227056"/>
            <a:ext cx="874565" cy="452601"/>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xmlns="" id="{41F69AA1-C596-4B6F-89AA-4ECA5D4B736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07840" y="5689795"/>
            <a:ext cx="2652924" cy="990115"/>
          </a:xfrm>
          <a:prstGeom prst="rect">
            <a:avLst/>
          </a:prstGeom>
        </p:spPr>
      </p:pic>
      <p:pic>
        <p:nvPicPr>
          <p:cNvPr id="17" name="Рисунок 16" descr="Герб СМО 2.jpg"/>
          <p:cNvPicPr>
            <a:picLocks noChangeAspect="1"/>
          </p:cNvPicPr>
          <p:nvPr/>
        </p:nvPicPr>
        <p:blipFill>
          <a:blip r:embed="rId6"/>
          <a:stretch>
            <a:fillRect/>
          </a:stretch>
        </p:blipFill>
        <p:spPr>
          <a:xfrm>
            <a:off x="6263642" y="5876779"/>
            <a:ext cx="770206" cy="770206"/>
          </a:xfrm>
          <a:prstGeom prst="rect">
            <a:avLst/>
          </a:prstGeom>
        </p:spPr>
      </p:pic>
      <p:sp>
        <p:nvSpPr>
          <p:cNvPr id="3" name="TextBox 2">
            <a:extLst>
              <a:ext uri="{FF2B5EF4-FFF2-40B4-BE49-F238E27FC236}">
                <a16:creationId xmlns:a16="http://schemas.microsoft.com/office/drawing/2014/main" xmlns="" id="{37AC0061-7380-2145-8F66-C0589A7C97C7}"/>
              </a:ext>
            </a:extLst>
          </p:cNvPr>
          <p:cNvSpPr txBox="1"/>
          <p:nvPr/>
        </p:nvSpPr>
        <p:spPr>
          <a:xfrm>
            <a:off x="156933" y="1004772"/>
            <a:ext cx="8830133" cy="6955750"/>
          </a:xfrm>
          <a:prstGeom prst="rect">
            <a:avLst/>
          </a:prstGeom>
          <a:noFill/>
        </p:spPr>
        <p:txBody>
          <a:bodyPr wrap="square" rtlCol="0">
            <a:spAutoFit/>
          </a:bodyPr>
          <a:lstStyle/>
          <a:p>
            <a:pPr marL="285750" marR="76200" indent="-285750" algn="just">
              <a:lnSpc>
                <a:spcPct val="115000"/>
              </a:lnSpc>
              <a:buFont typeface="Arial" panose="020B0604020202020204" pitchFamily="34" charset="0"/>
              <a:buChar char="•"/>
            </a:pPr>
            <a:r>
              <a:rPr lang="en" sz="1500" b="1" dirty="0"/>
              <a:t>PB history.</a:t>
            </a:r>
            <a:r>
              <a:rPr lang="ru-RU" sz="1500" b="1" dirty="0"/>
              <a:t> </a:t>
            </a:r>
            <a:r>
              <a:rPr lang="en-US" sz="1500" b="1" dirty="0">
                <a:solidFill>
                  <a:schemeClr val="accent5"/>
                </a:solidFill>
              </a:rPr>
              <a:t>T</a:t>
            </a:r>
            <a:r>
              <a:rPr lang="en" sz="1500" b="1" dirty="0">
                <a:solidFill>
                  <a:schemeClr val="accent5"/>
                </a:solidFill>
              </a:rPr>
              <a:t>he first European country </a:t>
            </a:r>
            <a:r>
              <a:rPr lang="en" sz="1500" dirty="0"/>
              <a:t>that invested public funds in PB. First adopted by city council in 2008. Operates in an </a:t>
            </a:r>
            <a:r>
              <a:rPr lang="en" sz="1500" b="1" dirty="0">
                <a:solidFill>
                  <a:schemeClr val="accent5"/>
                </a:solidFill>
              </a:rPr>
              <a:t>annual cycle </a:t>
            </a:r>
            <a:r>
              <a:rPr lang="en" sz="1500" dirty="0"/>
              <a:t>with the democratic voting by every resident over 18. </a:t>
            </a:r>
            <a:endParaRPr lang="en" sz="1500" b="1" dirty="0">
              <a:solidFill>
                <a:schemeClr val="accent5"/>
              </a:solidFill>
            </a:endParaRPr>
          </a:p>
          <a:p>
            <a:pPr marL="285750" marR="76200" indent="-285750" algn="just">
              <a:lnSpc>
                <a:spcPct val="115000"/>
              </a:lnSpc>
              <a:buFont typeface="Arial" panose="020B0604020202020204" pitchFamily="34" charset="0"/>
              <a:buChar char="•"/>
            </a:pPr>
            <a:r>
              <a:rPr lang="en-US" sz="1500" b="1" dirty="0"/>
              <a:t>Regulations. </a:t>
            </a:r>
            <a:r>
              <a:rPr lang="en" sz="1500" b="1" dirty="0">
                <a:solidFill>
                  <a:schemeClr val="accent5"/>
                </a:solidFill>
              </a:rPr>
              <a:t>The Law No42/2016  </a:t>
            </a:r>
            <a:r>
              <a:rPr lang="en" sz="1500" dirty="0"/>
              <a:t>which set  up legal rules  for PB, ”Charter of principles” – the road map for PB, Specific administrative division – Division for Organizational Innovation and Participation. </a:t>
            </a:r>
          </a:p>
          <a:p>
            <a:pPr marL="285750" marR="76200" indent="-285750" algn="just">
              <a:lnSpc>
                <a:spcPct val="115000"/>
              </a:lnSpc>
              <a:buFont typeface="Arial" panose="020B0604020202020204" pitchFamily="34" charset="0"/>
              <a:buChar char="•"/>
            </a:pPr>
            <a:r>
              <a:rPr lang="en" sz="1500" b="1" dirty="0"/>
              <a:t>PB budget</a:t>
            </a:r>
            <a:r>
              <a:rPr lang="en" sz="1500" dirty="0"/>
              <a:t>. </a:t>
            </a:r>
            <a:r>
              <a:rPr lang="en-US" sz="1500" b="1" dirty="0">
                <a:solidFill>
                  <a:schemeClr val="accent5"/>
                </a:solidFill>
              </a:rPr>
              <a:t>5 million EUR </a:t>
            </a:r>
            <a:r>
              <a:rPr lang="en-US" sz="1500" dirty="0"/>
              <a:t>(5,4% of Lisbon city ́s annual budget) in the first year, later reduced by half.  PB budget per inhabitant: </a:t>
            </a:r>
            <a:r>
              <a:rPr lang="en-US" sz="1500" b="1" dirty="0">
                <a:solidFill>
                  <a:schemeClr val="accent5"/>
                </a:solidFill>
              </a:rPr>
              <a:t>about 1,18 EUR.</a:t>
            </a:r>
            <a:endParaRPr lang="ru-RU" sz="1500" b="1" dirty="0">
              <a:solidFill>
                <a:schemeClr val="accent5"/>
              </a:solidFill>
            </a:endParaRPr>
          </a:p>
          <a:p>
            <a:pPr marL="285750" marR="76200" indent="-285750" algn="just">
              <a:lnSpc>
                <a:spcPct val="115000"/>
              </a:lnSpc>
              <a:buFont typeface="Arial" panose="020B0604020202020204" pitchFamily="34" charset="0"/>
              <a:buChar char="•"/>
            </a:pPr>
            <a:r>
              <a:rPr lang="en" sz="1500" b="1" dirty="0"/>
              <a:t>Process. </a:t>
            </a:r>
            <a:r>
              <a:rPr lang="en" sz="1500" dirty="0"/>
              <a:t>Portal </a:t>
            </a:r>
            <a:r>
              <a:rPr lang="en" sz="1500" dirty="0" err="1"/>
              <a:t>Lisboa</a:t>
            </a:r>
            <a:r>
              <a:rPr lang="en" sz="1500" dirty="0"/>
              <a:t> </a:t>
            </a:r>
            <a:r>
              <a:rPr lang="en" sz="1500" dirty="0" err="1"/>
              <a:t>Participa</a:t>
            </a:r>
            <a:r>
              <a:rPr lang="en" sz="1500" dirty="0"/>
              <a:t> (https://</a:t>
            </a:r>
            <a:r>
              <a:rPr lang="en" sz="1500" dirty="0" err="1"/>
              <a:t>op.lisboaparticipa.pt</a:t>
            </a:r>
            <a:r>
              <a:rPr lang="en" sz="1500" dirty="0"/>
              <a:t>/home) -municipal space for PB.  On–line and face-to face participation. Since 2013, citizens can vote </a:t>
            </a:r>
            <a:r>
              <a:rPr lang="en" sz="1500" b="1" dirty="0">
                <a:solidFill>
                  <a:schemeClr val="accent5"/>
                </a:solidFill>
              </a:rPr>
              <a:t>through SMS.</a:t>
            </a:r>
          </a:p>
          <a:p>
            <a:pPr marL="287100" indent="-285750" algn="just">
              <a:buFont typeface="Arial" panose="020B0604020202020204" pitchFamily="34" charset="0"/>
              <a:buChar char="•"/>
            </a:pPr>
            <a:r>
              <a:rPr lang="en" sz="1500" b="1" dirty="0"/>
              <a:t>Success. </a:t>
            </a:r>
            <a:r>
              <a:rPr lang="en" sz="1500" dirty="0"/>
              <a:t>More </a:t>
            </a:r>
            <a:r>
              <a:rPr lang="en" sz="1500" b="1" dirty="0">
                <a:solidFill>
                  <a:schemeClr val="accent5"/>
                </a:solidFill>
              </a:rPr>
              <a:t>than 1 730 </a:t>
            </a:r>
            <a:r>
              <a:rPr lang="en" sz="1500" dirty="0"/>
              <a:t>participants voted in 2008. From 2008 to 2018 </a:t>
            </a:r>
            <a:r>
              <a:rPr lang="en" sz="1500" b="1" dirty="0">
                <a:solidFill>
                  <a:schemeClr val="accent5"/>
                </a:solidFill>
              </a:rPr>
              <a:t>6 743 proposals </a:t>
            </a:r>
            <a:r>
              <a:rPr lang="en" sz="1500" dirty="0"/>
              <a:t>submitted, 2 079 of them were selected and a total of 36, 310 688 EUR have been allocated to </a:t>
            </a:r>
            <a:r>
              <a:rPr lang="en" sz="1500" b="1" dirty="0">
                <a:solidFill>
                  <a:schemeClr val="accent5"/>
                </a:solidFill>
              </a:rPr>
              <a:t>139 projects.</a:t>
            </a:r>
          </a:p>
          <a:p>
            <a:pPr algn="ctr"/>
            <a:r>
              <a:rPr lang="en" b="1" dirty="0">
                <a:highlight>
                  <a:srgbClr val="EE6907"/>
                </a:highlight>
              </a:rPr>
              <a:t>PB case highlights</a:t>
            </a:r>
          </a:p>
          <a:p>
            <a:pPr algn="ctr"/>
            <a:endParaRPr lang="en" sz="800" b="1" dirty="0">
              <a:solidFill>
                <a:schemeClr val="accent1">
                  <a:lumMod val="75000"/>
                </a:schemeClr>
              </a:solidFill>
              <a:hlinkClick r:id="" action="ppaction://noaction"/>
            </a:endParaRPr>
          </a:p>
          <a:p>
            <a:pPr marL="285750" indent="-285750" algn="just">
              <a:buFont typeface="Arial" panose="020B0604020202020204" pitchFamily="34" charset="0"/>
              <a:buChar char="•"/>
            </a:pPr>
            <a:r>
              <a:rPr lang="en" sz="1500" b="1" dirty="0">
                <a:solidFill>
                  <a:schemeClr val="accent5"/>
                </a:solidFill>
              </a:rPr>
              <a:t>First 'green’ PB </a:t>
            </a:r>
            <a:r>
              <a:rPr lang="en" sz="1500" dirty="0"/>
              <a:t>, 5 million EUR budget to support climate change mitigation and adaptation projects selected by local citizens. </a:t>
            </a:r>
          </a:p>
          <a:p>
            <a:pPr marL="285750" indent="-285750" algn="just">
              <a:buFont typeface="Arial" panose="020B0604020202020204" pitchFamily="34" charset="0"/>
              <a:buChar char="•"/>
            </a:pPr>
            <a:r>
              <a:rPr lang="en" sz="1500" dirty="0"/>
              <a:t>Integration of </a:t>
            </a:r>
            <a:r>
              <a:rPr lang="en" sz="1500" b="1" dirty="0">
                <a:solidFill>
                  <a:schemeClr val="accent5"/>
                </a:solidFill>
              </a:rPr>
              <a:t>diverse social groups</a:t>
            </a:r>
            <a:r>
              <a:rPr lang="en" sz="1500" dirty="0"/>
              <a:t>, usually excluded from public participation PB</a:t>
            </a:r>
          </a:p>
          <a:p>
            <a:r>
              <a:rPr lang="en-US" sz="1500" b="1" u="sng" dirty="0">
                <a:hlinkClick r:id="rId7"/>
              </a:rPr>
              <a:t>Links</a:t>
            </a:r>
            <a:r>
              <a:rPr lang="en-US" sz="1500" u="sng" dirty="0">
                <a:hlinkClick r:id="rId7"/>
              </a:rPr>
              <a:t> </a:t>
            </a:r>
            <a:endParaRPr lang="ru-RU" sz="1500" dirty="0"/>
          </a:p>
          <a:p>
            <a:r>
              <a:rPr lang="en-US" sz="1500" b="1" u="sng" dirty="0">
                <a:hlinkClick r:id="rId8"/>
              </a:rPr>
              <a:t>https://www.lisboaparticipa.pt/</a:t>
            </a:r>
            <a:endParaRPr lang="ru-RU" sz="1500" dirty="0"/>
          </a:p>
          <a:p>
            <a:r>
              <a:rPr lang="en-US" sz="1500" u="sng" dirty="0">
                <a:hlinkClick r:id="rId9"/>
              </a:rPr>
              <a:t>https://participedia.net/case/4967</a:t>
            </a:r>
            <a:endParaRPr lang="ru-RU" sz="1500" dirty="0"/>
          </a:p>
          <a:p>
            <a:r>
              <a:rPr lang="en-US" sz="1500" u="sng" dirty="0">
                <a:hlinkClick r:id="rId10"/>
              </a:rPr>
              <a:t>https://op.lisboaparticipa.pt/home</a:t>
            </a:r>
            <a:endParaRPr lang="ru-RU" sz="1500" dirty="0"/>
          </a:p>
          <a:p>
            <a:r>
              <a:rPr lang="en-US" dirty="0"/>
              <a:t> </a:t>
            </a:r>
            <a:endParaRPr lang="ru-RU" dirty="0"/>
          </a:p>
          <a:p>
            <a:pPr marL="285750" indent="-285750" algn="just">
              <a:buFont typeface="Arial" panose="020B0604020202020204" pitchFamily="34" charset="0"/>
              <a:buChar char="•"/>
            </a:pPr>
            <a:endParaRPr lang="en" sz="1500" dirty="0"/>
          </a:p>
          <a:p>
            <a:pPr marL="285750" indent="-285750" algn="just">
              <a:buFont typeface="Arial" panose="020B0604020202020204" pitchFamily="34" charset="0"/>
              <a:buChar char="•"/>
            </a:pPr>
            <a:endParaRPr lang="en" sz="1600" dirty="0"/>
          </a:p>
          <a:p>
            <a:pPr algn="ctr"/>
            <a:endParaRPr lang="en" sz="1600" b="1" dirty="0">
              <a:solidFill>
                <a:schemeClr val="accent1">
                  <a:lumMod val="75000"/>
                </a:schemeClr>
              </a:solidFill>
              <a:highlight>
                <a:srgbClr val="EE6907"/>
              </a:highlight>
              <a:hlinkClick r:id="" action="ppaction://noaction"/>
            </a:endParaRPr>
          </a:p>
          <a:p>
            <a:pPr algn="ctr"/>
            <a:endParaRPr lang="en" sz="1600" b="1" dirty="0">
              <a:solidFill>
                <a:schemeClr val="accent1">
                  <a:lumMod val="75000"/>
                </a:schemeClr>
              </a:solidFill>
              <a:highlight>
                <a:srgbClr val="EE6907"/>
              </a:highlight>
              <a:hlinkClick r:id="" action="ppaction://noaction"/>
            </a:endParaRPr>
          </a:p>
          <a:p>
            <a:pPr algn="ctr"/>
            <a:endParaRPr lang="en" sz="1600" b="1" dirty="0">
              <a:solidFill>
                <a:schemeClr val="accent1">
                  <a:lumMod val="75000"/>
                </a:schemeClr>
              </a:solidFill>
              <a:highlight>
                <a:srgbClr val="EE6907"/>
              </a:highlight>
              <a:hlinkClick r:id="" action="ppaction://noaction"/>
            </a:endParaRPr>
          </a:p>
          <a:p>
            <a:pPr algn="ctr"/>
            <a:endParaRPr lang="en" sz="1600" b="1" dirty="0">
              <a:solidFill>
                <a:schemeClr val="accent1">
                  <a:lumMod val="75000"/>
                </a:schemeClr>
              </a:solidFill>
              <a:highlight>
                <a:srgbClr val="EE6907"/>
              </a:highlight>
              <a:hlinkClick r:id="" action="ppaction://noaction"/>
            </a:endParaRPr>
          </a:p>
          <a:p>
            <a:pPr algn="ctr"/>
            <a:endParaRPr lang="en-US" sz="1600" b="1" dirty="0">
              <a:solidFill>
                <a:schemeClr val="accent1">
                  <a:lumMod val="75000"/>
                </a:schemeClr>
              </a:solidFill>
              <a:hlinkClick r:id="" action="ppaction://noaction"/>
            </a:endParaRPr>
          </a:p>
          <a:p>
            <a:endParaRPr lang="ru-RU" dirty="0"/>
          </a:p>
        </p:txBody>
      </p:sp>
    </p:spTree>
    <p:extLst>
      <p:ext uri="{BB962C8B-B14F-4D97-AF65-F5344CB8AC3E}">
        <p14:creationId xmlns:p14="http://schemas.microsoft.com/office/powerpoint/2010/main" val="5846354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2366</Words>
  <Application>Microsoft Office PowerPoint</Application>
  <PresentationFormat>Bildschirmpräsentation (4:3)</PresentationFormat>
  <Paragraphs>192</Paragraphs>
  <Slides>13</Slides>
  <Notes>12</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H2F_TSC</dc:creator>
  <cp:lastModifiedBy>Ellen Haustein</cp:lastModifiedBy>
  <cp:revision>178</cp:revision>
  <dcterms:created xsi:type="dcterms:W3CDTF">2016-02-26T07:25:46Z</dcterms:created>
  <dcterms:modified xsi:type="dcterms:W3CDTF">2021-11-22T13:17:43Z</dcterms:modified>
</cp:coreProperties>
</file>