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6" r:id="rId5"/>
    <p:sldId id="401" r:id="rId6"/>
    <p:sldId id="399" r:id="rId7"/>
    <p:sldId id="363" r:id="rId8"/>
    <p:sldId id="397" r:id="rId9"/>
    <p:sldId id="359" r:id="rId10"/>
    <p:sldId id="380" r:id="rId11"/>
    <p:sldId id="341" r:id="rId12"/>
    <p:sldId id="358" r:id="rId13"/>
    <p:sldId id="395" r:id="rId14"/>
    <p:sldId id="391" r:id="rId15"/>
    <p:sldId id="390" r:id="rId16"/>
    <p:sldId id="398" r:id="rId17"/>
    <p:sldId id="396" r:id="rId18"/>
    <p:sldId id="389" r:id="rId19"/>
    <p:sldId id="369" r:id="rId20"/>
    <p:sldId id="264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orient="horz" pos="443">
          <p15:clr>
            <a:srgbClr val="A4A3A4"/>
          </p15:clr>
        </p15:guide>
        <p15:guide id="5" orient="horz" pos="812">
          <p15:clr>
            <a:srgbClr val="A4A3A4"/>
          </p15:clr>
        </p15:guide>
        <p15:guide id="6" orient="horz" pos="806">
          <p15:clr>
            <a:srgbClr val="A4A3A4"/>
          </p15:clr>
        </p15:guide>
        <p15:guide id="7" orient="horz" pos="872">
          <p15:clr>
            <a:srgbClr val="A4A3A4"/>
          </p15:clr>
        </p15:guide>
        <p15:guide id="8" pos="4412">
          <p15:clr>
            <a:srgbClr val="A4A3A4"/>
          </p15:clr>
        </p15:guide>
        <p15:guide id="9" pos="3434">
          <p15:clr>
            <a:srgbClr val="A4A3A4"/>
          </p15:clr>
        </p15:guide>
        <p15:guide id="10" pos="1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orson" initials="PL" lastIdx="2" clrIdx="0">
    <p:extLst>
      <p:ext uri="{19B8F6BF-5375-455C-9EA6-DF929625EA0E}">
        <p15:presenceInfo xmlns:p15="http://schemas.microsoft.com/office/powerpoint/2012/main" userId="99b2b8215ede3406" providerId="Windows Live"/>
      </p:ext>
    </p:extLst>
  </p:cmAuthor>
  <p:cmAuthor id="2" name="Kaisa Kurkela (TAU)" initials="K(" lastIdx="18" clrIdx="1">
    <p:extLst>
      <p:ext uri="{19B8F6BF-5375-455C-9EA6-DF929625EA0E}">
        <p15:presenceInfo xmlns:p15="http://schemas.microsoft.com/office/powerpoint/2012/main" userId="S::kaisa.kurkela@tuni.fi::613a0963-2ce2-430f-bb5e-41483bebce63" providerId="AD"/>
      </p:ext>
    </p:extLst>
  </p:cmAuthor>
  <p:cmAuthor id="3" name="Lotta-Maria Sinervo (TAU)" initials="L(" lastIdx="2" clrIdx="2">
    <p:extLst>
      <p:ext uri="{19B8F6BF-5375-455C-9EA6-DF929625EA0E}">
        <p15:presenceInfo xmlns:p15="http://schemas.microsoft.com/office/powerpoint/2012/main" userId="S::lotta-maria.sinervo@tuni.fi::798494fa-5ee7-439c-abed-44c498c1d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907"/>
    <a:srgbClr val="535353"/>
    <a:srgbClr val="45802F"/>
    <a:srgbClr val="A4A999"/>
    <a:srgbClr val="0679AC"/>
    <a:srgbClr val="FF33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514" y="708"/>
      </p:cViewPr>
      <p:guideLst>
        <p:guide orient="horz" pos="2160"/>
        <p:guide pos="2880"/>
        <p:guide orient="horz" pos="2155"/>
        <p:guide orient="horz" pos="443"/>
        <p:guide orient="horz" pos="812"/>
        <p:guide orient="horz" pos="806"/>
        <p:guide orient="horz" pos="872"/>
        <p:guide pos="4412"/>
        <p:guide pos="3434"/>
        <p:guide pos="15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2378C-6D56-4934-9EC3-010829679BC5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EA7B-08E7-47C1-B654-445BC7E2EC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11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699DA-8EC3-4032-AFFB-073FA4813C4D}" type="datetimeFigureOut">
              <a:rPr lang="de-DE" smtClean="0"/>
              <a:t>13.10.2020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547B-FC1E-4BC6-80DF-746DCA82461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0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3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riori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835150"/>
            <a:ext cx="9144000" cy="5022850"/>
          </a:xfrm>
          <a:prstGeom prst="rect">
            <a:avLst/>
          </a:prstGeom>
          <a:solidFill>
            <a:srgbClr val="EE6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446"/>
            <a:ext cx="9144000" cy="2197608"/>
          </a:xfrm>
          <a:prstGeom prst="rect">
            <a:avLst/>
          </a:prstGeom>
        </p:spPr>
      </p:pic>
      <p:sp>
        <p:nvSpPr>
          <p:cNvPr id="26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7045" y="2883760"/>
            <a:ext cx="7667621" cy="722313"/>
          </a:xfrm>
        </p:spPr>
        <p:txBody>
          <a:bodyPr>
            <a:normAutofit/>
          </a:bodyPr>
          <a:lstStyle>
            <a:lvl1pPr marL="0" indent="0">
              <a:buNone/>
              <a:defRPr sz="4200" b="1" spc="13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/>
              <a:t>PRESENTATION HEADING</a:t>
            </a:r>
          </a:p>
        </p:txBody>
      </p:sp>
      <p:sp>
        <p:nvSpPr>
          <p:cNvPr id="2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09167" y="3686175"/>
            <a:ext cx="7667493" cy="636588"/>
          </a:xfrm>
        </p:spPr>
        <p:txBody>
          <a:bodyPr>
            <a:normAutofit/>
          </a:bodyPr>
          <a:lstStyle>
            <a:lvl1pPr marL="0" indent="0">
              <a:buNone/>
              <a:defRPr sz="3200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err="1"/>
              <a:t>Presentation</a:t>
            </a:r>
            <a:r>
              <a:rPr lang="de-DE"/>
              <a:t>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24175" y="6049491"/>
            <a:ext cx="4244800" cy="376710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/>
              <a:t>ROSTOCK, 1 JANUARY 2016</a:t>
            </a:r>
          </a:p>
        </p:txBody>
      </p:sp>
      <p:sp>
        <p:nvSpPr>
          <p:cNvPr id="35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21289" y="4811240"/>
            <a:ext cx="4244800" cy="758825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/>
              <a:t>Name, Organisation</a:t>
            </a:r>
            <a:br>
              <a:rPr lang="de-DE"/>
            </a:br>
            <a:r>
              <a:rPr lang="de-DE"/>
              <a:t>Conference, 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14" y="557266"/>
            <a:ext cx="303093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7873"/>
            <a:ext cx="9144000" cy="21976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/>
              <a:t>Slide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613521"/>
            <a:ext cx="7670800" cy="19738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535353"/>
                </a:solidFill>
              </a:defRPr>
            </a:lvl1pPr>
            <a:lvl2pPr marL="395903" indent="0">
              <a:lnSpc>
                <a:spcPts val="1560"/>
              </a:lnSpc>
              <a:buNone/>
              <a:defRPr>
                <a:solidFill>
                  <a:srgbClr val="164194"/>
                </a:solidFill>
              </a:defRPr>
            </a:lvl2pPr>
            <a:lvl3pPr>
              <a:lnSpc>
                <a:spcPts val="1560"/>
              </a:lnSpc>
              <a:buClr>
                <a:srgbClr val="164194"/>
              </a:buClr>
              <a:defRPr>
                <a:solidFill>
                  <a:srgbClr val="164194"/>
                </a:solidFill>
              </a:defRPr>
            </a:lvl3pPr>
            <a:lvl4pPr>
              <a:lnSpc>
                <a:spcPts val="1560"/>
              </a:lnSpc>
              <a:defRPr>
                <a:solidFill>
                  <a:srgbClr val="164194"/>
                </a:solidFill>
              </a:defRPr>
            </a:lvl4pPr>
            <a:lvl5pPr>
              <a:lnSpc>
                <a:spcPts val="1560"/>
              </a:lnSpc>
              <a:defRPr>
                <a:solidFill>
                  <a:srgbClr val="164194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e.g. </a:t>
            </a: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err="1"/>
              <a:t>Overline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5409"/>
            <a:ext cx="9144000" cy="2197607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562573"/>
            <a:ext cx="3619757" cy="3847627"/>
          </a:xfrm>
        </p:spPr>
        <p:txBody>
          <a:bodyPr/>
          <a:lstStyle>
            <a:lvl1pPr marL="0" indent="0" algn="ctr">
              <a:buNone/>
              <a:defRPr lang="de-DE" sz="2800" kern="1200" dirty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97400" y="4947166"/>
            <a:ext cx="3810000" cy="463034"/>
          </a:xfrm>
        </p:spPr>
        <p:txBody>
          <a:bodyPr>
            <a:noAutofit/>
          </a:bodyPr>
          <a:lstStyle>
            <a:lvl1pPr marL="0" indent="0">
              <a:buNone/>
              <a:defRPr sz="1800" b="0" spc="3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/>
              <a:t>Source:  Um </a:t>
            </a:r>
            <a:r>
              <a:rPr lang="de-DE" err="1"/>
              <a:t>rerum</a:t>
            </a:r>
            <a:r>
              <a:rPr lang="de-DE"/>
              <a:t> et </a:t>
            </a:r>
            <a:r>
              <a:rPr lang="de-DE" err="1"/>
              <a:t>que</a:t>
            </a:r>
            <a:r>
              <a:rPr lang="de-DE"/>
              <a:t> </a:t>
            </a:r>
            <a:r>
              <a:rPr lang="de-DE" err="1"/>
              <a:t>culla</a:t>
            </a:r>
            <a:r>
              <a:rPr lang="de-DE"/>
              <a:t> </a:t>
            </a:r>
            <a:r>
              <a:rPr lang="de-DE" err="1"/>
              <a:t>volorrunt</a:t>
            </a:r>
            <a:r>
              <a:rPr lang="de-DE"/>
              <a:t>.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8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/>
              <a:t>Slide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err="1"/>
              <a:t>Overline</a:t>
            </a:r>
            <a:endParaRPr lang="de-DE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571018" y="1450110"/>
            <a:ext cx="3912582" cy="3515528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/>
              <a:t>e.g. </a:t>
            </a: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err="1"/>
              <a:t>bullet</a:t>
            </a:r>
            <a:r>
              <a:rPr lang="de-DE"/>
              <a:t> </a:t>
            </a:r>
            <a:r>
              <a:rPr lang="de-DE" err="1"/>
              <a:t>point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5409"/>
            <a:ext cx="9144000" cy="2197607"/>
          </a:xfrm>
          <a:prstGeom prst="rect">
            <a:avLst/>
          </a:prstGeom>
        </p:spPr>
      </p:pic>
      <p:sp>
        <p:nvSpPr>
          <p:cNvPr id="14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636713"/>
            <a:ext cx="7578725" cy="3856037"/>
          </a:xfrm>
        </p:spPr>
        <p:txBody>
          <a:bodyPr/>
          <a:lstStyle>
            <a:lvl1pPr marL="0" indent="0" algn="ctr">
              <a:buNone/>
              <a:defRPr>
                <a:solidFill>
                  <a:srgbClr val="535353"/>
                </a:solidFill>
              </a:defRPr>
            </a:lvl1pPr>
          </a:lstStyle>
          <a:p>
            <a:br>
              <a:rPr lang="de-DE"/>
            </a:br>
            <a:br>
              <a:rPr lang="de-DE"/>
            </a:br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/>
              <a:t>Slide </a:t>
            </a:r>
            <a:r>
              <a:rPr lang="de-DE" err="1"/>
              <a:t>Heading</a:t>
            </a:r>
            <a:endParaRPr lang="de-DE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/>
              <a:t>Slide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err="1"/>
              <a:t>Overline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0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full siz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6646" cy="5875876"/>
          </a:xfrm>
          <a:custGeom>
            <a:avLst/>
            <a:gdLst>
              <a:gd name="connsiteX0" fmla="*/ 0 w 4121150"/>
              <a:gd name="connsiteY0" fmla="*/ 0 h 1841500"/>
              <a:gd name="connsiteX1" fmla="*/ 2060575 w 4121150"/>
              <a:gd name="connsiteY1" fmla="*/ 0 h 1841500"/>
              <a:gd name="connsiteX2" fmla="*/ 4121150 w 4121150"/>
              <a:gd name="connsiteY2" fmla="*/ 920750 h 1841500"/>
              <a:gd name="connsiteX3" fmla="*/ 2060575 w 4121150"/>
              <a:gd name="connsiteY3" fmla="*/ 1841500 h 1841500"/>
              <a:gd name="connsiteX4" fmla="*/ 0 w 4121150"/>
              <a:gd name="connsiteY4" fmla="*/ 1841500 h 1841500"/>
              <a:gd name="connsiteX5" fmla="*/ 0 w 4121150"/>
              <a:gd name="connsiteY5" fmla="*/ 0 h 1841500"/>
              <a:gd name="connsiteX0" fmla="*/ 8553600 w 8596146"/>
              <a:gd name="connsiteY0" fmla="*/ 0 h 3533500"/>
              <a:gd name="connsiteX1" fmla="*/ 2060575 w 8596146"/>
              <a:gd name="connsiteY1" fmla="*/ 1692000 h 3533500"/>
              <a:gd name="connsiteX2" fmla="*/ 4121150 w 8596146"/>
              <a:gd name="connsiteY2" fmla="*/ 2612750 h 3533500"/>
              <a:gd name="connsiteX3" fmla="*/ 2060575 w 8596146"/>
              <a:gd name="connsiteY3" fmla="*/ 3533500 h 3533500"/>
              <a:gd name="connsiteX4" fmla="*/ 0 w 8596146"/>
              <a:gd name="connsiteY4" fmla="*/ 3533500 h 3533500"/>
              <a:gd name="connsiteX5" fmla="*/ 8553600 w 8596146"/>
              <a:gd name="connsiteY5" fmla="*/ 0 h 3533500"/>
              <a:gd name="connsiteX0" fmla="*/ 9129600 w 9172146"/>
              <a:gd name="connsiteY0" fmla="*/ 0 h 3533500"/>
              <a:gd name="connsiteX1" fmla="*/ 2636575 w 9172146"/>
              <a:gd name="connsiteY1" fmla="*/ 1692000 h 3533500"/>
              <a:gd name="connsiteX2" fmla="*/ 4697150 w 9172146"/>
              <a:gd name="connsiteY2" fmla="*/ 2612750 h 3533500"/>
              <a:gd name="connsiteX3" fmla="*/ 2636575 w 9172146"/>
              <a:gd name="connsiteY3" fmla="*/ 3533500 h 3533500"/>
              <a:gd name="connsiteX4" fmla="*/ 0 w 9172146"/>
              <a:gd name="connsiteY4" fmla="*/ 12700 h 3533500"/>
              <a:gd name="connsiteX5" fmla="*/ 9129600 w 9172146"/>
              <a:gd name="connsiteY5" fmla="*/ 0 h 3533500"/>
              <a:gd name="connsiteX0" fmla="*/ 9142625 w 9185171"/>
              <a:gd name="connsiteY0" fmla="*/ 0 h 5902300"/>
              <a:gd name="connsiteX1" fmla="*/ 2649600 w 9185171"/>
              <a:gd name="connsiteY1" fmla="*/ 1692000 h 5902300"/>
              <a:gd name="connsiteX2" fmla="*/ 4710175 w 9185171"/>
              <a:gd name="connsiteY2" fmla="*/ 2612750 h 5902300"/>
              <a:gd name="connsiteX3" fmla="*/ 0 w 9185171"/>
              <a:gd name="connsiteY3" fmla="*/ 5902300 h 5902300"/>
              <a:gd name="connsiteX4" fmla="*/ 13025 w 9185171"/>
              <a:gd name="connsiteY4" fmla="*/ 12700 h 5902300"/>
              <a:gd name="connsiteX5" fmla="*/ 9142625 w 9185171"/>
              <a:gd name="connsiteY5" fmla="*/ 0 h 5902300"/>
              <a:gd name="connsiteX0" fmla="*/ 9142625 w 9342984"/>
              <a:gd name="connsiteY0" fmla="*/ 0 h 5902300"/>
              <a:gd name="connsiteX1" fmla="*/ 9144000 w 9342984"/>
              <a:gd name="connsiteY1" fmla="*/ 5860800 h 5902300"/>
              <a:gd name="connsiteX2" fmla="*/ 4710175 w 9342984"/>
              <a:gd name="connsiteY2" fmla="*/ 2612750 h 5902300"/>
              <a:gd name="connsiteX3" fmla="*/ 0 w 9342984"/>
              <a:gd name="connsiteY3" fmla="*/ 5902300 h 5902300"/>
              <a:gd name="connsiteX4" fmla="*/ 13025 w 9342984"/>
              <a:gd name="connsiteY4" fmla="*/ 12700 h 5902300"/>
              <a:gd name="connsiteX5" fmla="*/ 9142625 w 9342984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341062"/>
              <a:gd name="connsiteY0" fmla="*/ 0 h 5902300"/>
              <a:gd name="connsiteX1" fmla="*/ 9144000 w 9341062"/>
              <a:gd name="connsiteY1" fmla="*/ 5860800 h 5902300"/>
              <a:gd name="connsiteX2" fmla="*/ 4616575 w 9341062"/>
              <a:gd name="connsiteY2" fmla="*/ 5629550 h 5902300"/>
              <a:gd name="connsiteX3" fmla="*/ 0 w 9341062"/>
              <a:gd name="connsiteY3" fmla="*/ 5902300 h 5902300"/>
              <a:gd name="connsiteX4" fmla="*/ 13025 w 9341062"/>
              <a:gd name="connsiteY4" fmla="*/ 12700 h 5902300"/>
              <a:gd name="connsiteX5" fmla="*/ 9142625 w 9341062"/>
              <a:gd name="connsiteY5" fmla="*/ 0 h 5902300"/>
              <a:gd name="connsiteX0" fmla="*/ 9142625 w 9450838"/>
              <a:gd name="connsiteY0" fmla="*/ 0 h 5902300"/>
              <a:gd name="connsiteX1" fmla="*/ 9144000 w 9450838"/>
              <a:gd name="connsiteY1" fmla="*/ 5860800 h 5902300"/>
              <a:gd name="connsiteX2" fmla="*/ 4616575 w 9450838"/>
              <a:gd name="connsiteY2" fmla="*/ 5629550 h 5902300"/>
              <a:gd name="connsiteX3" fmla="*/ 0 w 9450838"/>
              <a:gd name="connsiteY3" fmla="*/ 5902300 h 5902300"/>
              <a:gd name="connsiteX4" fmla="*/ 13025 w 9450838"/>
              <a:gd name="connsiteY4" fmla="*/ 12700 h 5902300"/>
              <a:gd name="connsiteX5" fmla="*/ 9142625 w 9450838"/>
              <a:gd name="connsiteY5" fmla="*/ 0 h 5902300"/>
              <a:gd name="connsiteX0" fmla="*/ 9142625 w 9151489"/>
              <a:gd name="connsiteY0" fmla="*/ 0 h 5902300"/>
              <a:gd name="connsiteX1" fmla="*/ 9144000 w 9151489"/>
              <a:gd name="connsiteY1" fmla="*/ 5860800 h 5902300"/>
              <a:gd name="connsiteX2" fmla="*/ 4616575 w 9151489"/>
              <a:gd name="connsiteY2" fmla="*/ 5629550 h 5902300"/>
              <a:gd name="connsiteX3" fmla="*/ 0 w 9151489"/>
              <a:gd name="connsiteY3" fmla="*/ 5902300 h 5902300"/>
              <a:gd name="connsiteX4" fmla="*/ 13025 w 9151489"/>
              <a:gd name="connsiteY4" fmla="*/ 12700 h 5902300"/>
              <a:gd name="connsiteX5" fmla="*/ 9142625 w 9151489"/>
              <a:gd name="connsiteY5" fmla="*/ 0 h 59023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42625 w 9151489"/>
              <a:gd name="connsiteY0" fmla="*/ 0 h 5904000"/>
              <a:gd name="connsiteX1" fmla="*/ 9144000 w 9151489"/>
              <a:gd name="connsiteY1" fmla="*/ 5904000 h 5904000"/>
              <a:gd name="connsiteX2" fmla="*/ 4616575 w 9151489"/>
              <a:gd name="connsiteY2" fmla="*/ 5629550 h 5904000"/>
              <a:gd name="connsiteX3" fmla="*/ 0 w 9151489"/>
              <a:gd name="connsiteY3" fmla="*/ 5902300 h 5904000"/>
              <a:gd name="connsiteX4" fmla="*/ 13025 w 9151489"/>
              <a:gd name="connsiteY4" fmla="*/ 12700 h 5904000"/>
              <a:gd name="connsiteX5" fmla="*/ 9142625 w 9151489"/>
              <a:gd name="connsiteY5" fmla="*/ 0 h 5904000"/>
              <a:gd name="connsiteX0" fmla="*/ 9157025 w 9160873"/>
              <a:gd name="connsiteY0" fmla="*/ 8900 h 5891300"/>
              <a:gd name="connsiteX1" fmla="*/ 9144000 w 9160873"/>
              <a:gd name="connsiteY1" fmla="*/ 5891300 h 5891300"/>
              <a:gd name="connsiteX2" fmla="*/ 4616575 w 9160873"/>
              <a:gd name="connsiteY2" fmla="*/ 5616850 h 5891300"/>
              <a:gd name="connsiteX3" fmla="*/ 0 w 9160873"/>
              <a:gd name="connsiteY3" fmla="*/ 5889600 h 5891300"/>
              <a:gd name="connsiteX4" fmla="*/ 13025 w 9160873"/>
              <a:gd name="connsiteY4" fmla="*/ 0 h 5891300"/>
              <a:gd name="connsiteX5" fmla="*/ 9157025 w 9160873"/>
              <a:gd name="connsiteY5" fmla="*/ 8900 h 5891300"/>
              <a:gd name="connsiteX0" fmla="*/ 9157025 w 9157875"/>
              <a:gd name="connsiteY0" fmla="*/ 8900 h 5891300"/>
              <a:gd name="connsiteX1" fmla="*/ 9144000 w 9157875"/>
              <a:gd name="connsiteY1" fmla="*/ 5891300 h 5891300"/>
              <a:gd name="connsiteX2" fmla="*/ 4616575 w 9157875"/>
              <a:gd name="connsiteY2" fmla="*/ 5616850 h 5891300"/>
              <a:gd name="connsiteX3" fmla="*/ 0 w 9157875"/>
              <a:gd name="connsiteY3" fmla="*/ 5889600 h 5891300"/>
              <a:gd name="connsiteX4" fmla="*/ 13025 w 9157875"/>
              <a:gd name="connsiteY4" fmla="*/ 0 h 5891300"/>
              <a:gd name="connsiteX5" fmla="*/ 9157025 w 9157875"/>
              <a:gd name="connsiteY5" fmla="*/ 8900 h 5891300"/>
              <a:gd name="connsiteX0" fmla="*/ 9157025 w 9159571"/>
              <a:gd name="connsiteY0" fmla="*/ 8900 h 5891300"/>
              <a:gd name="connsiteX1" fmla="*/ 9151200 w 9159571"/>
              <a:gd name="connsiteY1" fmla="*/ 5891300 h 5891300"/>
              <a:gd name="connsiteX2" fmla="*/ 4616575 w 9159571"/>
              <a:gd name="connsiteY2" fmla="*/ 5616850 h 5891300"/>
              <a:gd name="connsiteX3" fmla="*/ 0 w 9159571"/>
              <a:gd name="connsiteY3" fmla="*/ 5889600 h 5891300"/>
              <a:gd name="connsiteX4" fmla="*/ 13025 w 9159571"/>
              <a:gd name="connsiteY4" fmla="*/ 0 h 5891300"/>
              <a:gd name="connsiteX5" fmla="*/ 9157025 w 9159571"/>
              <a:gd name="connsiteY5" fmla="*/ 8900 h 5891300"/>
              <a:gd name="connsiteX0" fmla="*/ 9157025 w 9157942"/>
              <a:gd name="connsiteY0" fmla="*/ 8900 h 5891300"/>
              <a:gd name="connsiteX1" fmla="*/ 9151200 w 9157942"/>
              <a:gd name="connsiteY1" fmla="*/ 5891300 h 5891300"/>
              <a:gd name="connsiteX2" fmla="*/ 4616575 w 9157942"/>
              <a:gd name="connsiteY2" fmla="*/ 5616850 h 5891300"/>
              <a:gd name="connsiteX3" fmla="*/ 0 w 9157942"/>
              <a:gd name="connsiteY3" fmla="*/ 5889600 h 5891300"/>
              <a:gd name="connsiteX4" fmla="*/ 13025 w 9157942"/>
              <a:gd name="connsiteY4" fmla="*/ 0 h 5891300"/>
              <a:gd name="connsiteX5" fmla="*/ 9157025 w 9157942"/>
              <a:gd name="connsiteY5" fmla="*/ 8900 h 5891300"/>
              <a:gd name="connsiteX0" fmla="*/ 9145114 w 9146031"/>
              <a:gd name="connsiteY0" fmla="*/ 8900 h 5891300"/>
              <a:gd name="connsiteX1" fmla="*/ 9139289 w 9146031"/>
              <a:gd name="connsiteY1" fmla="*/ 5891300 h 5891300"/>
              <a:gd name="connsiteX2" fmla="*/ 4604664 w 9146031"/>
              <a:gd name="connsiteY2" fmla="*/ 5616850 h 5891300"/>
              <a:gd name="connsiteX3" fmla="*/ 2489 w 9146031"/>
              <a:gd name="connsiteY3" fmla="*/ 5889600 h 5891300"/>
              <a:gd name="connsiteX4" fmla="*/ 1114 w 9146031"/>
              <a:gd name="connsiteY4" fmla="*/ 0 h 5891300"/>
              <a:gd name="connsiteX5" fmla="*/ 9145114 w 9146031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6 w 9147143"/>
              <a:gd name="connsiteY2" fmla="*/ 5616850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89600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605777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91300"/>
              <a:gd name="connsiteX1" fmla="*/ 9140401 w 9147143"/>
              <a:gd name="connsiteY1" fmla="*/ 5891300 h 5891300"/>
              <a:gd name="connsiteX2" fmla="*/ 4562220 w 9147143"/>
              <a:gd name="connsiteY2" fmla="*/ 5587884 h 5891300"/>
              <a:gd name="connsiteX3" fmla="*/ 3601 w 9147143"/>
              <a:gd name="connsiteY3" fmla="*/ 5875117 h 5891300"/>
              <a:gd name="connsiteX4" fmla="*/ 2226 w 9147143"/>
              <a:gd name="connsiteY4" fmla="*/ 0 h 5891300"/>
              <a:gd name="connsiteX5" fmla="*/ 9146226 w 9147143"/>
              <a:gd name="connsiteY5" fmla="*/ 8900 h 5891300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2220 w 9147143"/>
              <a:gd name="connsiteY2" fmla="*/ 5587884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75117"/>
              <a:gd name="connsiteX1" fmla="*/ 9140401 w 9147143"/>
              <a:gd name="connsiteY1" fmla="*/ 5862334 h 5875117"/>
              <a:gd name="connsiteX2" fmla="*/ 4569480 w 9147143"/>
              <a:gd name="connsiteY2" fmla="*/ 5573401 h 5875117"/>
              <a:gd name="connsiteX3" fmla="*/ 3601 w 9147143"/>
              <a:gd name="connsiteY3" fmla="*/ 5875117 h 5875117"/>
              <a:gd name="connsiteX4" fmla="*/ 2226 w 9147143"/>
              <a:gd name="connsiteY4" fmla="*/ 0 h 5875117"/>
              <a:gd name="connsiteX5" fmla="*/ 9146226 w 9147143"/>
              <a:gd name="connsiteY5" fmla="*/ 8900 h 587511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69480 w 9147143"/>
              <a:gd name="connsiteY2" fmla="*/ 5573401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7143"/>
              <a:gd name="connsiteY0" fmla="*/ 8900 h 5863237"/>
              <a:gd name="connsiteX1" fmla="*/ 9140401 w 9147143"/>
              <a:gd name="connsiteY1" fmla="*/ 5862334 h 5863237"/>
              <a:gd name="connsiteX2" fmla="*/ 4574245 w 9147143"/>
              <a:gd name="connsiteY2" fmla="*/ 5590034 h 5863237"/>
              <a:gd name="connsiteX3" fmla="*/ 3601 w 9147143"/>
              <a:gd name="connsiteY3" fmla="*/ 5863237 h 5863237"/>
              <a:gd name="connsiteX4" fmla="*/ 2226 w 9147143"/>
              <a:gd name="connsiteY4" fmla="*/ 0 h 5863237"/>
              <a:gd name="connsiteX5" fmla="*/ 9146226 w 9147143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  <a:gd name="connsiteX0" fmla="*/ 9146226 w 9149790"/>
              <a:gd name="connsiteY0" fmla="*/ 8900 h 5863237"/>
              <a:gd name="connsiteX1" fmla="*/ 9147547 w 9149790"/>
              <a:gd name="connsiteY1" fmla="*/ 5862334 h 5863237"/>
              <a:gd name="connsiteX2" fmla="*/ 4574245 w 9149790"/>
              <a:gd name="connsiteY2" fmla="*/ 5590034 h 5863237"/>
              <a:gd name="connsiteX3" fmla="*/ 3601 w 9149790"/>
              <a:gd name="connsiteY3" fmla="*/ 5863237 h 5863237"/>
              <a:gd name="connsiteX4" fmla="*/ 2226 w 9149790"/>
              <a:gd name="connsiteY4" fmla="*/ 0 h 5863237"/>
              <a:gd name="connsiteX5" fmla="*/ 9146226 w 9149790"/>
              <a:gd name="connsiteY5" fmla="*/ 8900 h 58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790" h="5863237">
                <a:moveTo>
                  <a:pt x="9146226" y="8900"/>
                </a:moveTo>
                <a:cubicBezTo>
                  <a:pt x="9149084" y="865700"/>
                  <a:pt x="9151889" y="-20066"/>
                  <a:pt x="9147547" y="5862334"/>
                </a:cubicBezTo>
                <a:cubicBezTo>
                  <a:pt x="7425219" y="5617535"/>
                  <a:pt x="6098236" y="5589884"/>
                  <a:pt x="4574245" y="5590034"/>
                </a:cubicBezTo>
                <a:cubicBezTo>
                  <a:pt x="3050254" y="5590185"/>
                  <a:pt x="1863434" y="5684860"/>
                  <a:pt x="3601" y="5863237"/>
                </a:cubicBezTo>
                <a:cubicBezTo>
                  <a:pt x="743" y="-38363"/>
                  <a:pt x="-2116" y="1963200"/>
                  <a:pt x="2226" y="0"/>
                </a:cubicBezTo>
                <a:lnTo>
                  <a:pt x="9146226" y="890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baseline="0">
                <a:solidFill>
                  <a:srgbClr val="535353"/>
                </a:solidFill>
              </a:defRPr>
            </a:lvl1pPr>
          </a:lstStyle>
          <a:p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br>
              <a:rPr lang="de-DE"/>
            </a:br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spc="8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Slide </a:t>
            </a:r>
            <a:r>
              <a:rPr lang="de-DE" err="1"/>
              <a:t>Heading</a:t>
            </a:r>
            <a:br>
              <a:rPr lang="de-DE"/>
            </a:br>
            <a:endParaRPr lang="de-DE"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/>
              <a:t>Slide </a:t>
            </a:r>
            <a:r>
              <a:rPr lang="de-DE" err="1"/>
              <a:t>Subheading</a:t>
            </a:r>
            <a:endParaRPr lang="de-DE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err="1"/>
              <a:t>Overline</a:t>
            </a:r>
            <a:endParaRPr lang="de-DE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78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842344"/>
            <a:ext cx="9144000" cy="2015656"/>
          </a:xfrm>
          <a:prstGeom prst="rect">
            <a:avLst/>
          </a:prstGeom>
          <a:solidFill>
            <a:srgbClr val="EE6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6800"/>
            <a:ext cx="9144000" cy="2260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07" y="711411"/>
            <a:ext cx="1725206" cy="60362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0" y="1376279"/>
            <a:ext cx="1349445" cy="1837944"/>
          </a:xfrm>
          <a:prstGeom prst="rect">
            <a:avLst/>
          </a:prstGeom>
        </p:spPr>
      </p:pic>
      <p:sp>
        <p:nvSpPr>
          <p:cNvPr id="11" name="Textplatzhalt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27074" y="1676880"/>
            <a:ext cx="4472999" cy="5256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 err="1"/>
              <a:t>Contact</a:t>
            </a:r>
            <a:endParaRPr lang="de-DE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5999" y="2429212"/>
            <a:ext cx="4464074" cy="28632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/>
              <a:t>Full name</a:t>
            </a:r>
            <a:br>
              <a:rPr lang="en-US" sz="2400"/>
            </a:br>
            <a:r>
              <a:rPr lang="en-US" sz="2400"/>
              <a:t>Position</a:t>
            </a:r>
            <a:br>
              <a:rPr lang="en-US" sz="2400"/>
            </a:br>
            <a:r>
              <a:rPr lang="en-US" sz="2400"/>
              <a:t>Institution/Company</a:t>
            </a:r>
            <a:br>
              <a:rPr lang="en-US" sz="2400"/>
            </a:br>
            <a:r>
              <a:rPr lang="en-US" sz="2400"/>
              <a:t>Institution/Company line 2</a:t>
            </a:r>
            <a:br>
              <a:rPr lang="en-US" sz="2400"/>
            </a:br>
            <a:r>
              <a:rPr lang="en-US" sz="2400"/>
              <a:t>Phone:  xxx</a:t>
            </a:r>
            <a:br>
              <a:rPr lang="en-US" sz="2400"/>
            </a:br>
            <a:r>
              <a:rPr lang="en-US" sz="2400"/>
              <a:t>e-mail: </a:t>
            </a:r>
            <a:r>
              <a:rPr lang="en-US" sz="2400" err="1"/>
              <a:t>full.name@xx.cc.yy</a:t>
            </a:r>
            <a:br>
              <a:rPr lang="en-US" sz="2400"/>
            </a:br>
            <a:r>
              <a:rPr lang="en-US" sz="2400"/>
              <a:t>www.projectwebsite.eu</a:t>
            </a:r>
          </a:p>
        </p:txBody>
      </p:sp>
      <p:sp>
        <p:nvSpPr>
          <p:cNvPr id="13" name="Textplatzhalt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6883400" y="3418524"/>
            <a:ext cx="1433513" cy="69721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spc="80" baseline="0">
                <a:solidFill>
                  <a:srgbClr val="EE6907"/>
                </a:solidFill>
              </a:defRPr>
            </a:lvl1pPr>
          </a:lstStyle>
          <a:p>
            <a:pPr lvl="0"/>
            <a:r>
              <a:rPr lang="de-DE"/>
              <a:t>Project </a:t>
            </a:r>
            <a:r>
              <a:rPr lang="de-DE" err="1"/>
              <a:t>Acronym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10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BBCB-7115-4285-8105-BC97DB0CD3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683" r:id="rId3"/>
    <p:sldLayoutId id="2147483686" r:id="rId4"/>
    <p:sldLayoutId id="2147483666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sallistu.riihimaki.fi/processes/osbu-2020/f/4/?locale=f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sallistu.riihimaki.fi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mpaci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hti.fi/paatoksenteko/osallistujavaikuta/osallistuva-budjetoint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97045" y="2581942"/>
            <a:ext cx="7667621" cy="722313"/>
          </a:xfrm>
        </p:spPr>
        <p:txBody>
          <a:bodyPr/>
          <a:lstStyle/>
          <a:p>
            <a:r>
              <a:rPr lang="de-DE"/>
              <a:t>2. PB Cycle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97045" y="3235452"/>
            <a:ext cx="7272579" cy="636588"/>
          </a:xfrm>
        </p:spPr>
        <p:txBody>
          <a:bodyPr>
            <a:noAutofit/>
          </a:bodyPr>
          <a:lstStyle/>
          <a:p>
            <a:r>
              <a:rPr lang="en-US" b="1"/>
              <a:t>Steps toward PB in </a:t>
            </a:r>
            <a:r>
              <a:rPr lang="en-US" b="1" err="1"/>
              <a:t>Municipali</a:t>
            </a:r>
            <a:r>
              <a:rPr lang="en-US" b="1"/>
              <a:t>​ties</a:t>
            </a:r>
            <a:endParaRPr lang="en-GB" b="1"/>
          </a:p>
          <a:p>
            <a:r>
              <a:rPr lang="en-GB" b="1"/>
              <a:t>How to get started? </a:t>
            </a:r>
          </a:p>
          <a:p>
            <a:r>
              <a:rPr lang="en-GB" i="1">
                <a:solidFill>
                  <a:srgbClr val="0070C0"/>
                </a:solidFill>
              </a:rPr>
              <a:t>[Experiences from Finland]</a:t>
            </a:r>
            <a:endParaRPr lang="de-DE" i="1">
              <a:solidFill>
                <a:srgbClr val="0070C0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733140" y="6049491"/>
            <a:ext cx="4244800" cy="376710"/>
          </a:xfrm>
        </p:spPr>
        <p:txBody>
          <a:bodyPr/>
          <a:lstStyle/>
          <a:p>
            <a:r>
              <a:rPr lang="de-DE" dirty="0"/>
              <a:t>13 </a:t>
            </a:r>
            <a:r>
              <a:rPr lang="de-DE" dirty="0" err="1"/>
              <a:t>October</a:t>
            </a:r>
            <a:r>
              <a:rPr lang="de-DE" dirty="0"/>
              <a:t> 2020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733140" y="5178793"/>
            <a:ext cx="5238353" cy="870698"/>
          </a:xfrm>
        </p:spPr>
        <p:txBody>
          <a:bodyPr>
            <a:noAutofit/>
          </a:bodyPr>
          <a:lstStyle/>
          <a:p>
            <a:r>
              <a:rPr lang="de-DE" i="1" dirty="0">
                <a:solidFill>
                  <a:srgbClr val="0070C0"/>
                </a:solidFill>
              </a:rPr>
              <a:t>PP18 TAMPERE UNIVERSITY</a:t>
            </a:r>
          </a:p>
          <a:p>
            <a:r>
              <a:rPr lang="de-DE" i="1" dirty="0">
                <a:solidFill>
                  <a:srgbClr val="0070C0"/>
                </a:solidFill>
              </a:rPr>
              <a:t>PP19 LAB UNIVERSITY OF APPLIED SCIENCES </a:t>
            </a:r>
          </a:p>
          <a:p>
            <a:endParaRPr lang="de-D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B75ABB-89EE-4C73-9AF8-535E5DEE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C8D7E-8BE6-4D0E-8411-0DBC005FCA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99" y="762283"/>
            <a:ext cx="7671401" cy="452601"/>
          </a:xfrm>
        </p:spPr>
        <p:txBody>
          <a:bodyPr/>
          <a:lstStyle/>
          <a:p>
            <a:r>
              <a:rPr lang="en-US" dirty="0"/>
              <a:t>Co-Creation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BB0D4-E820-4BDF-A60D-7A4FFE85EC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1223700"/>
            <a:ext cx="7671401" cy="52695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Lackathon</a:t>
            </a:r>
            <a:r>
              <a:rPr lang="en-US" dirty="0"/>
              <a:t> Event 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3CCF4-135B-46F6-9CF8-E06AE0FE18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557" y="4121552"/>
            <a:ext cx="7613026" cy="1973887"/>
          </a:xfrm>
        </p:spPr>
        <p:txBody>
          <a:bodyPr>
            <a:normAutofit/>
          </a:bodyPr>
          <a:lstStyle/>
          <a:p>
            <a:r>
              <a:rPr lang="fi-FI" sz="1600" dirty="0" err="1"/>
              <a:t>Each</a:t>
            </a:r>
            <a:r>
              <a:rPr lang="fi-FI" sz="1600" dirty="0"/>
              <a:t> idea/</a:t>
            </a:r>
            <a:r>
              <a:rPr lang="fi-FI" sz="1600" dirty="0" err="1"/>
              <a:t>theme</a:t>
            </a:r>
            <a:r>
              <a:rPr lang="fi-FI" sz="1600" dirty="0"/>
              <a:t> </a:t>
            </a:r>
            <a:r>
              <a:rPr lang="fi-FI" sz="1600" dirty="0" err="1"/>
              <a:t>had</a:t>
            </a:r>
            <a:r>
              <a:rPr lang="fi-FI" sz="1600" dirty="0"/>
              <a:t> </a:t>
            </a:r>
            <a:r>
              <a:rPr lang="fi-FI" sz="1600" dirty="0" err="1"/>
              <a:t>their</a:t>
            </a:r>
            <a:r>
              <a:rPr lang="fi-FI" sz="1600" dirty="0"/>
              <a:t> </a:t>
            </a:r>
            <a:r>
              <a:rPr lang="fi-FI" sz="1600" dirty="0" err="1"/>
              <a:t>own</a:t>
            </a:r>
            <a:r>
              <a:rPr lang="fi-FI" sz="1600" dirty="0"/>
              <a:t> </a:t>
            </a:r>
            <a:r>
              <a:rPr lang="fi-FI" sz="1600" dirty="0" err="1"/>
              <a:t>service</a:t>
            </a:r>
            <a:r>
              <a:rPr lang="fi-FI" sz="1600" dirty="0"/>
              <a:t> </a:t>
            </a:r>
            <a:r>
              <a:rPr lang="fi-FI" sz="1600" dirty="0" err="1"/>
              <a:t>point</a:t>
            </a:r>
            <a:r>
              <a:rPr lang="fi-FI" sz="1600" dirty="0"/>
              <a:t> </a:t>
            </a:r>
            <a:r>
              <a:rPr lang="fi-FI" sz="1600" dirty="0" err="1"/>
              <a:t>where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city </a:t>
            </a:r>
            <a:r>
              <a:rPr lang="fi-FI" sz="1600" dirty="0" err="1"/>
              <a:t>had</a:t>
            </a:r>
            <a:r>
              <a:rPr lang="fi-FI" sz="1600" dirty="0"/>
              <a:t> </a:t>
            </a:r>
            <a:r>
              <a:rPr lang="fi-FI" sz="1600" dirty="0" err="1"/>
              <a:t>provided</a:t>
            </a:r>
            <a:r>
              <a:rPr lang="fi-FI" sz="1600" dirty="0"/>
              <a:t> </a:t>
            </a:r>
            <a:r>
              <a:rPr lang="fi-FI" sz="1600" dirty="0" err="1"/>
              <a:t>pictures</a:t>
            </a:r>
            <a:r>
              <a:rPr lang="fi-FI" sz="1600" dirty="0"/>
              <a:t>, </a:t>
            </a:r>
            <a:r>
              <a:rPr lang="fi-FI" sz="1600" dirty="0" err="1"/>
              <a:t>maps</a:t>
            </a:r>
            <a:r>
              <a:rPr lang="fi-FI" sz="1600" dirty="0"/>
              <a:t> etc. to showcase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ideas</a:t>
            </a:r>
            <a:r>
              <a:rPr lang="fi-FI" sz="1600" dirty="0"/>
              <a:t> and help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co-creation</a:t>
            </a:r>
            <a:r>
              <a:rPr lang="fi-FI" sz="1600" dirty="0"/>
              <a:t> </a:t>
            </a:r>
            <a:r>
              <a:rPr lang="fi-FI" sz="1600" dirty="0" err="1"/>
              <a:t>along</a:t>
            </a:r>
            <a:endParaRPr lang="fi-FI" sz="1600" dirty="0"/>
          </a:p>
          <a:p>
            <a:r>
              <a:rPr lang="en-US" sz="1600" dirty="0"/>
              <a:t>Among the ideas were improvements for recreational areas, street art and a food bank -idea. </a:t>
            </a:r>
          </a:p>
          <a:p>
            <a:r>
              <a:rPr lang="en-US" sz="1600" dirty="0"/>
              <a:t>The co-created ideas moved on to the voting stage.</a:t>
            </a:r>
            <a:endParaRPr lang="fi-FI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C017BD-2F78-4467-B1B4-9DA4C2824C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99F73-D141-4298-8C19-D573EF218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t="20324" r="8035"/>
          <a:stretch/>
        </p:blipFill>
        <p:spPr>
          <a:xfrm>
            <a:off x="4705166" y="1417789"/>
            <a:ext cx="3863791" cy="2637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FDAE97-216B-4B03-B776-930104C439DC}"/>
              </a:ext>
            </a:extLst>
          </p:cNvPr>
          <p:cNvSpPr txBox="1"/>
          <p:nvPr/>
        </p:nvSpPr>
        <p:spPr>
          <a:xfrm>
            <a:off x="712557" y="1933644"/>
            <a:ext cx="37262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35353"/>
                </a:solidFill>
              </a:rPr>
              <a:t>The City of Lahti and </a:t>
            </a:r>
            <a:r>
              <a:rPr lang="en-US" sz="1600" dirty="0" err="1">
                <a:solidFill>
                  <a:srgbClr val="535353"/>
                </a:solidFill>
              </a:rPr>
              <a:t>EmPaci</a:t>
            </a:r>
            <a:r>
              <a:rPr lang="en-US" sz="1600" dirty="0">
                <a:solidFill>
                  <a:srgbClr val="535353"/>
                </a:solidFill>
              </a:rPr>
              <a:t> arranged an open co-creation event in August</a:t>
            </a:r>
          </a:p>
          <a:p>
            <a:endParaRPr lang="en-US" sz="1600" dirty="0">
              <a:solidFill>
                <a:srgbClr val="5353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35353"/>
                </a:solidFill>
              </a:rPr>
              <a:t>The aim was to bring citizens, city employees and other stakeholders such as NGOs together to work on some 14 ideas that were give in the Idea Creation Stage</a:t>
            </a:r>
          </a:p>
        </p:txBody>
      </p:sp>
    </p:spTree>
    <p:extLst>
      <p:ext uri="{BB962C8B-B14F-4D97-AF65-F5344CB8AC3E}">
        <p14:creationId xmlns:p14="http://schemas.microsoft.com/office/powerpoint/2010/main" val="143266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12159-4C05-4547-BEBC-C5B580D4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0E383-D737-4CEC-8E86-AD99ABF03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99" y="662945"/>
            <a:ext cx="7671401" cy="504118"/>
          </a:xfrm>
        </p:spPr>
        <p:txBody>
          <a:bodyPr/>
          <a:lstStyle/>
          <a:p>
            <a:r>
              <a:rPr lang="en-US" dirty="0"/>
              <a:t>Results of the </a:t>
            </a:r>
            <a:r>
              <a:rPr lang="en-US" dirty="0" err="1"/>
              <a:t>OmaLahti</a:t>
            </a:r>
            <a:r>
              <a:rPr lang="en-US" dirty="0"/>
              <a:t> PB-pilot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91E62-6C06-4C77-AED7-515FBE9ED6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69759-CDAA-4BD5-9C7F-38846C00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28" y="1311370"/>
            <a:ext cx="7305544" cy="48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12159-4C05-4547-BEBC-C5B580D4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0E383-D737-4CEC-8E86-AD99ABF03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Results of the </a:t>
            </a:r>
            <a:r>
              <a:rPr lang="en-US" dirty="0" err="1"/>
              <a:t>OmaLahti</a:t>
            </a:r>
            <a:r>
              <a:rPr lang="en-US" dirty="0"/>
              <a:t> PB-pilot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A3F06-D4EA-41A0-8039-126806A86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 be implemented in 2021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6A2FB-4FB4-40D3-B3E4-B0B985F706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201" y="2209403"/>
            <a:ext cx="4821422" cy="362668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Northern area: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Frisbee golf track to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Ahtiala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Eastern area: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Livening up the market square in Lahti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up guarded bike parking at the market square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 art to the Lahti centre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Flowers to the Lahti centre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food distribution point for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Nastola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area 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91E62-6C06-4C77-AED7-515FBE9ED6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D4D73-0B25-4BEE-9C2F-8DB25AA1F0DD}"/>
              </a:ext>
            </a:extLst>
          </p:cNvPr>
          <p:cNvSpPr txBox="1"/>
          <p:nvPr/>
        </p:nvSpPr>
        <p:spPr>
          <a:xfrm>
            <a:off x="4940423" y="2237527"/>
            <a:ext cx="3981635" cy="3002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Southern area: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the nature path at the Porvoo river region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Sopenkorpi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kesanto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area (an outdoor are with events)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Bringing 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Wibit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-track to the outdoor pool in Lahti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Entire city: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up a cherry tree park (the most voted on idea in the pilot)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09989-C092-49EC-B72F-AEA3AE9E79D9}"/>
              </a:ext>
            </a:extLst>
          </p:cNvPr>
          <p:cNvSpPr txBox="1"/>
          <p:nvPr/>
        </p:nvSpPr>
        <p:spPr>
          <a:xfrm>
            <a:off x="735999" y="1472836"/>
            <a:ext cx="784870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ideas to be implemented for the total of 100 000 €, 25 000 €/each area</a:t>
            </a:r>
            <a:endParaRPr lang="fi-FI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A75736-DBB6-4C05-9724-4E40CDF668A4}"/>
              </a:ext>
            </a:extLst>
          </p:cNvPr>
          <p:cNvSpPr/>
          <p:nvPr/>
        </p:nvSpPr>
        <p:spPr>
          <a:xfrm>
            <a:off x="4940423" y="4322077"/>
            <a:ext cx="3795204" cy="106308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79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12F0A6-04C0-4A44-B537-35D13260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D1948-A5EA-47CA-A042-0A93134B60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99" y="655182"/>
            <a:ext cx="7671401" cy="452601"/>
          </a:xfrm>
        </p:spPr>
        <p:txBody>
          <a:bodyPr/>
          <a:lstStyle/>
          <a:p>
            <a:r>
              <a:rPr lang="en-US" dirty="0"/>
              <a:t>Pilot 2. </a:t>
            </a:r>
            <a:r>
              <a:rPr lang="en-US" dirty="0" err="1"/>
              <a:t>Riihimäki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AD60F6-CDE4-44D2-826A-F81411ADEE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599" y="1297732"/>
            <a:ext cx="7670800" cy="1973887"/>
          </a:xfrm>
          <a:noFill/>
        </p:spPr>
        <p:txBody>
          <a:bodyPr>
            <a:norm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PB is to </a:t>
            </a:r>
            <a:r>
              <a:rPr lang="fi-FI" dirty="0" err="1"/>
              <a:t>inspire</a:t>
            </a:r>
            <a:r>
              <a:rPr lang="fi-FI" dirty="0"/>
              <a:t> </a:t>
            </a:r>
            <a:r>
              <a:rPr lang="fi-FI" dirty="0" err="1"/>
              <a:t>citizens</a:t>
            </a:r>
            <a:r>
              <a:rPr lang="fi-FI" dirty="0"/>
              <a:t> to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 and </a:t>
            </a:r>
            <a:r>
              <a:rPr lang="fi-FI" dirty="0" err="1"/>
              <a:t>vote</a:t>
            </a:r>
            <a:r>
              <a:rPr lang="fi-FI" dirty="0"/>
              <a:t> on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thus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Riihimäki a </a:t>
            </a:r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to live.</a:t>
            </a:r>
          </a:p>
          <a:p>
            <a:r>
              <a:rPr lang="fi-FI" dirty="0"/>
              <a:t>Riihimäki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fund</a:t>
            </a:r>
            <a:r>
              <a:rPr lang="fi-FI" dirty="0"/>
              <a:t> of 1 </a:t>
            </a:r>
            <a:r>
              <a:rPr lang="fi-FI" dirty="0" err="1"/>
              <a:t>Million</a:t>
            </a:r>
            <a:r>
              <a:rPr lang="fi-FI" dirty="0"/>
              <a:t> EUR in </a:t>
            </a:r>
            <a:r>
              <a:rPr lang="fi-FI" dirty="0" err="1"/>
              <a:t>place</a:t>
            </a:r>
            <a:r>
              <a:rPr lang="fi-FI" dirty="0"/>
              <a:t> for PB, 50 000 € of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spent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 PB in 2019.</a:t>
            </a:r>
          </a:p>
          <a:p>
            <a:endParaRPr lang="fi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FC75AE-AFBE-431D-AD26-00300E8325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D18222-637A-4532-8E2D-B3D0221C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9" y="3111144"/>
            <a:ext cx="9135361" cy="2865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BAE01-AE43-4E74-B79B-44D3CED2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9" y="4704306"/>
            <a:ext cx="9144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FBEEE-6D3E-4FBF-8C37-A0D2BE47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04887-D12B-4574-80E1-3258B70C4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666" y="857713"/>
            <a:ext cx="7671401" cy="452601"/>
          </a:xfrm>
        </p:spPr>
        <p:txBody>
          <a:bodyPr/>
          <a:lstStyle/>
          <a:p>
            <a:r>
              <a:rPr lang="en-US" dirty="0"/>
              <a:t>Example of Local PB Rules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38FDB-D328-4719-ADB0-360736C12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0666" y="1319130"/>
            <a:ext cx="7671401" cy="526958"/>
          </a:xfrm>
        </p:spPr>
        <p:txBody>
          <a:bodyPr/>
          <a:lstStyle/>
          <a:p>
            <a:r>
              <a:rPr lang="en-US" dirty="0" err="1"/>
              <a:t>Riihimäki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75105-E69C-4B65-BF0E-077224BAA0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0666" y="2084301"/>
            <a:ext cx="7670800" cy="367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Ideas/proposals must:</a:t>
            </a:r>
            <a:endParaRPr lang="en-US" dirty="0"/>
          </a:p>
          <a:p>
            <a:r>
              <a:rPr lang="en-US" dirty="0"/>
              <a:t>Fall under city jurisdiction</a:t>
            </a:r>
          </a:p>
          <a:p>
            <a:r>
              <a:rPr lang="en-US" dirty="0"/>
              <a:t>Be in line with city strategy and values</a:t>
            </a:r>
          </a:p>
          <a:p>
            <a:r>
              <a:rPr lang="en-US" dirty="0"/>
              <a:t>Produce joy for a maximum number of citizens</a:t>
            </a:r>
          </a:p>
          <a:p>
            <a:r>
              <a:rPr lang="en-US" dirty="0"/>
              <a:t>Be in the public interest</a:t>
            </a:r>
          </a:p>
          <a:p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2BDADD-9C8B-4751-80A8-844429F4E4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FEAD0-B5C0-4076-ABC3-E72CDCCCB1D1}"/>
              </a:ext>
            </a:extLst>
          </p:cNvPr>
          <p:cNvSpPr txBox="1"/>
          <p:nvPr/>
        </p:nvSpPr>
        <p:spPr>
          <a:xfrm>
            <a:off x="870180" y="5997424"/>
            <a:ext cx="3336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https://www.lahti.fi/paatoksenteko/osallistujavaikuta/osallistuva-budjetointi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175858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577279-058C-49EE-91BF-21E4C9E0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CD44B-31A3-469A-8FBD-30EA894704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935399"/>
            <a:ext cx="7671401" cy="526958"/>
          </a:xfrm>
        </p:spPr>
        <p:txBody>
          <a:bodyPr/>
          <a:lstStyle/>
          <a:p>
            <a:r>
              <a:rPr lang="en-US" dirty="0" err="1"/>
              <a:t>Riihimäki</a:t>
            </a:r>
            <a:r>
              <a:rPr lang="en-US" dirty="0"/>
              <a:t> PB pilot, round 2, 2020-2021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6DA1A-1BEF-4335-931E-CBD015144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7B01F6-8D86-4DD3-8D26-6B8626720B4A}"/>
              </a:ext>
            </a:extLst>
          </p:cNvPr>
          <p:cNvSpPr txBox="1">
            <a:spLocks/>
          </p:cNvSpPr>
          <p:nvPr/>
        </p:nvSpPr>
        <p:spPr>
          <a:xfrm>
            <a:off x="735999" y="1641511"/>
            <a:ext cx="7180780" cy="42810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Riihimäki</a:t>
            </a:r>
            <a:r>
              <a:rPr lang="en-US" sz="1400" dirty="0"/>
              <a:t> PB-team= 1,5 people supported by communications and other divisions on a need-basis. An internal steering group.</a:t>
            </a:r>
            <a:endParaRPr lang="en-US" sz="1400" b="1" dirty="0"/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Idea creation</a:t>
            </a:r>
            <a:r>
              <a:rPr lang="en-US" sz="1400" dirty="0"/>
              <a:t> by inhabitants 		(Fall)</a:t>
            </a:r>
          </a:p>
          <a:p>
            <a:pPr lvl="1"/>
            <a:r>
              <a:rPr lang="en-US" sz="1400" dirty="0"/>
              <a:t>A general theme of ideas bringing wellbeing to </a:t>
            </a:r>
            <a:r>
              <a:rPr lang="en-US" sz="1400" dirty="0" err="1"/>
              <a:t>Riihimäki</a:t>
            </a:r>
            <a:r>
              <a:rPr lang="en-US" sz="1400" dirty="0"/>
              <a:t> inhabitants. Everyone from </a:t>
            </a:r>
            <a:r>
              <a:rPr lang="en-US" sz="1400" dirty="0" err="1"/>
              <a:t>Riihimäki</a:t>
            </a:r>
            <a:r>
              <a:rPr lang="en-US" sz="1400" dirty="0"/>
              <a:t> can take part.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Pre-Check</a:t>
            </a:r>
            <a:r>
              <a:rPr lang="en-US" sz="1400" dirty="0"/>
              <a:t> by City	 		(Fall)</a:t>
            </a:r>
          </a:p>
          <a:p>
            <a:pPr lvl="1"/>
            <a:r>
              <a:rPr lang="en-US" sz="1400" dirty="0"/>
              <a:t>24/45 ideas moved into this phase</a:t>
            </a:r>
          </a:p>
          <a:p>
            <a:pPr lvl="1"/>
            <a:r>
              <a:rPr lang="en-US" sz="1400" dirty="0"/>
              <a:t>Those that have left ideas will be asked to participate in co-creation as well as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Voting</a:t>
            </a:r>
            <a:r>
              <a:rPr lang="en-US" sz="1400" dirty="0"/>
              <a:t> open to all inhabitants over 12	(Fall)</a:t>
            </a:r>
          </a:p>
          <a:p>
            <a:pPr lvl="1"/>
            <a:r>
              <a:rPr lang="en-US" sz="1400" dirty="0"/>
              <a:t>Done using the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b="1" dirty="0"/>
              <a:t>Implementation</a:t>
            </a:r>
            <a:r>
              <a:rPr lang="en-US" sz="1400" dirty="0"/>
              <a:t> by the City		(Winter/2021)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Specialty:</a:t>
            </a:r>
          </a:p>
          <a:p>
            <a:pPr marL="0" indent="0">
              <a:buNone/>
            </a:pPr>
            <a:r>
              <a:rPr lang="en-US" sz="1400" dirty="0"/>
              <a:t>A Web-based platform in use for gathering ideas and voting on them: </a:t>
            </a:r>
            <a:r>
              <a:rPr lang="en-US" sz="1400" dirty="0">
                <a:hlinkClick r:id="rId2"/>
              </a:rPr>
              <a:t>https://osallistu.riihimaki.fi/processes/osbu-2020/f/4/?locale=fi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Libraries also assist in participating</a:t>
            </a:r>
          </a:p>
          <a:p>
            <a:pPr marL="0" indent="0">
              <a:buNone/>
            </a:pPr>
            <a:r>
              <a:rPr lang="en-US" sz="1400" dirty="0"/>
              <a:t>In order to move through to the pre-check phase, an idea needs to get 10 Likes on the platform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endParaRPr lang="fi-FI" sz="1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4F02C71-2B63-4A4C-B909-1FAE3D795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473876"/>
            <a:ext cx="7670800" cy="4524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2.Finnish Examples: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862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A4059E-6E57-498A-9EE9-7BF00637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931-4EEE-4A45-9F0D-B92CB46D71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99" y="487294"/>
            <a:ext cx="7671401" cy="452601"/>
          </a:xfrm>
        </p:spPr>
        <p:txBody>
          <a:bodyPr/>
          <a:lstStyle/>
          <a:p>
            <a:r>
              <a:rPr lang="en-US" dirty="0"/>
              <a:t>Tips from Finland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A4E1F-3722-400C-AF16-F0D9FEF1F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999" y="948711"/>
            <a:ext cx="7671401" cy="526958"/>
          </a:xfrm>
        </p:spPr>
        <p:txBody>
          <a:bodyPr/>
          <a:lstStyle/>
          <a:p>
            <a:r>
              <a:rPr lang="en-US" err="1"/>
              <a:t>Decidim</a:t>
            </a:r>
            <a:r>
              <a:rPr lang="en-US"/>
              <a:t>-based solutions - </a:t>
            </a:r>
            <a:r>
              <a:rPr lang="en-US" err="1"/>
              <a:t>Riihimäki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AD1E8-045F-427D-B45A-1A9BD59DD1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999" y="1493242"/>
            <a:ext cx="7670800" cy="1973887"/>
          </a:xfrm>
        </p:spPr>
        <p:txBody>
          <a:bodyPr/>
          <a:lstStyle/>
          <a:p>
            <a:r>
              <a:rPr lang="en-US" dirty="0"/>
              <a:t>An online platform was used in the first round and is used now. </a:t>
            </a:r>
          </a:p>
          <a:p>
            <a:r>
              <a:rPr lang="en-US" dirty="0"/>
              <a:t>Ease of use and good accessibility (libraries also used)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D07D7B-7E87-4E4A-B24F-EDD0D6B0B7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4F64B-CA8B-436A-9D89-AE6ACBEDA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72" y="2706393"/>
            <a:ext cx="4761536" cy="2173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28DA71-0C6E-4ADC-B0CF-F4C8798F5694}"/>
              </a:ext>
            </a:extLst>
          </p:cNvPr>
          <p:cNvSpPr/>
          <p:nvPr/>
        </p:nvSpPr>
        <p:spPr>
          <a:xfrm>
            <a:off x="284072" y="4879614"/>
            <a:ext cx="2811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>
                <a:hlinkClick r:id="rId3"/>
              </a:rPr>
              <a:t>https://osallistu.riihimaki.fi/</a:t>
            </a:r>
            <a:endParaRPr lang="fi-FI"/>
          </a:p>
          <a:p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Riihimäkis’ </a:t>
            </a:r>
            <a:r>
              <a:rPr lang="fi-FI" err="1"/>
              <a:t>Decidim-platform</a:t>
            </a:r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87F72-F262-4D19-9022-FE5717DB3E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5411" y="4879614"/>
            <a:ext cx="2899310" cy="1517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AC83E-AA07-44D4-AE9E-3B39811402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721" y="2855780"/>
            <a:ext cx="2757716" cy="2020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8BB510-B0F5-4988-9FBD-C07DDC7449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915" y="4978933"/>
            <a:ext cx="2717157" cy="16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4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err="1"/>
              <a:t>EmPaci</a:t>
            </a:r>
            <a:endParaRPr lang="en-US"/>
          </a:p>
        </p:txBody>
      </p:sp>
      <p:pic>
        <p:nvPicPr>
          <p:cNvPr id="10" name="Bildplatzhalt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074" y="579563"/>
            <a:ext cx="1258887" cy="6091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85BD2498-3F03-46E5-AA52-2BAB8AEB8C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0538" y="1676880"/>
            <a:ext cx="4472999" cy="525632"/>
          </a:xfrm>
        </p:spPr>
        <p:txBody>
          <a:bodyPr/>
          <a:lstStyle/>
          <a:p>
            <a:r>
              <a:rPr lang="en-US" dirty="0">
                <a:hlinkClick r:id="rId4"/>
              </a:rPr>
              <a:t>www.empaci.eu</a:t>
            </a:r>
            <a:endParaRPr lang="en-US" dirty="0"/>
          </a:p>
          <a:p>
            <a:r>
              <a:rPr lang="en-US" dirty="0"/>
              <a:t>www.lab.fi/empaci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7049706-6093-41D7-8156-462B621DE9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221" y="3223876"/>
            <a:ext cx="6050284" cy="1957244"/>
          </a:xfrm>
        </p:spPr>
        <p:txBody>
          <a:bodyPr/>
          <a:lstStyle/>
          <a:p>
            <a:r>
              <a:rPr lang="de-DE" sz="1800" b="1" i="1" dirty="0">
                <a:solidFill>
                  <a:srgbClr val="0070C0"/>
                </a:solidFill>
              </a:rPr>
              <a:t>ANNUKKA HEINONEN</a:t>
            </a:r>
            <a:r>
              <a:rPr lang="de-DE" sz="1800" i="1" dirty="0">
                <a:solidFill>
                  <a:srgbClr val="0070C0"/>
                </a:solidFill>
              </a:rPr>
              <a:t>, LAB-UNIVERSITY OF APPLIED SCIENCES</a:t>
            </a:r>
          </a:p>
          <a:p>
            <a:r>
              <a:rPr lang="de-DE" sz="1800" b="1" i="1" dirty="0">
                <a:solidFill>
                  <a:srgbClr val="0070C0"/>
                </a:solidFill>
              </a:rPr>
              <a:t>SEESAM TSOKKINEN</a:t>
            </a:r>
            <a:r>
              <a:rPr lang="de-DE" sz="1800" i="1" dirty="0">
                <a:solidFill>
                  <a:srgbClr val="0070C0"/>
                </a:solidFill>
              </a:rPr>
              <a:t>, LAB-UNIVERSITY OF APPLIED SCIENCES</a:t>
            </a:r>
          </a:p>
          <a:p>
            <a:endParaRPr lang="de-DE" sz="1800" i="1" dirty="0">
              <a:solidFill>
                <a:srgbClr val="0070C0"/>
              </a:solidFill>
            </a:endParaRPr>
          </a:p>
          <a:p>
            <a:r>
              <a:rPr lang="de-DE" sz="1800" b="1" i="1" dirty="0">
                <a:solidFill>
                  <a:srgbClr val="0070C0"/>
                </a:solidFill>
              </a:rPr>
              <a:t>LOTTA-MARIA SINERVO</a:t>
            </a:r>
            <a:r>
              <a:rPr lang="de-DE" sz="1800" i="1" dirty="0">
                <a:solidFill>
                  <a:srgbClr val="0070C0"/>
                </a:solidFill>
              </a:rPr>
              <a:t>, TAMPERE UNIVERSITY</a:t>
            </a:r>
          </a:p>
          <a:p>
            <a:r>
              <a:rPr lang="de-DE" sz="1800" b="1" i="1" dirty="0">
                <a:solidFill>
                  <a:srgbClr val="0070C0"/>
                </a:solidFill>
              </a:rPr>
              <a:t>KAISA KURKELA</a:t>
            </a:r>
            <a:r>
              <a:rPr lang="de-DE" sz="1800" i="1" dirty="0">
                <a:solidFill>
                  <a:srgbClr val="0070C0"/>
                </a:solidFill>
              </a:rPr>
              <a:t>, TAMPERE UNIVERSITY</a:t>
            </a:r>
          </a:p>
          <a:p>
            <a:r>
              <a:rPr lang="de-DE" sz="1800" b="1" i="1" dirty="0">
                <a:solidFill>
                  <a:srgbClr val="0070C0"/>
                </a:solidFill>
              </a:rPr>
              <a:t>MERI PULKKINEN</a:t>
            </a:r>
            <a:r>
              <a:rPr lang="de-DE" sz="1800" i="1" dirty="0">
                <a:solidFill>
                  <a:srgbClr val="0070C0"/>
                </a:solidFill>
              </a:rPr>
              <a:t>, TAMPERE UNIVERSITY</a:t>
            </a:r>
          </a:p>
          <a:p>
            <a:endParaRPr lang="de-DE" sz="1800" i="1" dirty="0">
              <a:solidFill>
                <a:srgbClr val="0070C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131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E7287-B633-4FD8-B530-EE80712F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DE8002-7768-4A09-AEEC-238E17C364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PB Pilot Process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0100D5-38CD-45BF-AA25-2C582B11D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88BEBD-B986-4DAB-B864-D6B1550082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602A26AE-B35C-42FF-BE5C-8D5DD508C531}"/>
              </a:ext>
            </a:extLst>
          </p:cNvPr>
          <p:cNvSpPr/>
          <p:nvPr/>
        </p:nvSpPr>
        <p:spPr>
          <a:xfrm>
            <a:off x="2955758" y="3200402"/>
            <a:ext cx="1742506" cy="9023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Political Decision</a:t>
            </a:r>
            <a:endParaRPr lang="fi-FI" sz="1700" b="1" dirty="0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908F9B0A-8AA8-4828-8C59-24F84AB849DE}"/>
              </a:ext>
            </a:extLst>
          </p:cNvPr>
          <p:cNvSpPr/>
          <p:nvPr/>
        </p:nvSpPr>
        <p:spPr>
          <a:xfrm>
            <a:off x="12032" y="3200402"/>
            <a:ext cx="1742506" cy="9023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Want/</a:t>
            </a:r>
          </a:p>
          <a:p>
            <a:pPr algn="ctr"/>
            <a:r>
              <a:rPr lang="en-US" sz="1700" b="1" dirty="0"/>
              <a:t>Need</a:t>
            </a:r>
            <a:endParaRPr lang="fi-FI" sz="1700" b="1" dirty="0"/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FC9B534E-88FA-4BA2-AA8F-33A0A3A987AB}"/>
              </a:ext>
            </a:extLst>
          </p:cNvPr>
          <p:cNvSpPr/>
          <p:nvPr/>
        </p:nvSpPr>
        <p:spPr>
          <a:xfrm>
            <a:off x="1483895" y="3200402"/>
            <a:ext cx="1742506" cy="9023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Process</a:t>
            </a:r>
            <a:endParaRPr lang="fi-FI" sz="1700" b="1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B4DC0631-98CA-4F23-9283-500ED5F58714}"/>
              </a:ext>
            </a:extLst>
          </p:cNvPr>
          <p:cNvSpPr/>
          <p:nvPr/>
        </p:nvSpPr>
        <p:spPr>
          <a:xfrm>
            <a:off x="4412246" y="3200402"/>
            <a:ext cx="1742506" cy="902368"/>
          </a:xfrm>
          <a:prstGeom prst="flowChartInputOut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/>
              <a:t>Imple-mentatio</a:t>
            </a:r>
            <a:endParaRPr lang="fi-FI" sz="1700" b="1" dirty="0"/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0DB868D8-1BDA-42D0-A08D-CDEED58B1B31}"/>
              </a:ext>
            </a:extLst>
          </p:cNvPr>
          <p:cNvSpPr/>
          <p:nvPr/>
        </p:nvSpPr>
        <p:spPr>
          <a:xfrm>
            <a:off x="5884109" y="3200402"/>
            <a:ext cx="1742506" cy="9023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Feed- back</a:t>
            </a:r>
            <a:endParaRPr lang="fi-FI" sz="1700" b="1" dirty="0"/>
          </a:p>
        </p:txBody>
      </p: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96753034-6CC2-41F2-906B-C7C94E905388}"/>
              </a:ext>
            </a:extLst>
          </p:cNvPr>
          <p:cNvSpPr/>
          <p:nvPr/>
        </p:nvSpPr>
        <p:spPr>
          <a:xfrm>
            <a:off x="7352629" y="3200402"/>
            <a:ext cx="1742506" cy="90236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Develop-</a:t>
            </a:r>
            <a:r>
              <a:rPr lang="en-US" sz="1700" b="1" dirty="0" err="1"/>
              <a:t>ment</a:t>
            </a:r>
            <a:endParaRPr lang="fi-FI" sz="17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77155-F2C8-4446-9E90-598B296A45B6}"/>
              </a:ext>
            </a:extLst>
          </p:cNvPr>
          <p:cNvSpPr txBox="1"/>
          <p:nvPr/>
        </p:nvSpPr>
        <p:spPr>
          <a:xfrm>
            <a:off x="46054" y="4161035"/>
            <a:ext cx="136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Reasoning behind running a pilot</a:t>
            </a:r>
            <a:endParaRPr lang="fi-FI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F8222C-BE44-437B-82AA-3718C1EED33D}"/>
              </a:ext>
            </a:extLst>
          </p:cNvPr>
          <p:cNvSpPr txBox="1"/>
          <p:nvPr/>
        </p:nvSpPr>
        <p:spPr>
          <a:xfrm>
            <a:off x="1844774" y="2202963"/>
            <a:ext cx="2290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Resources, funding, </a:t>
            </a:r>
            <a:r>
              <a:rPr lang="fi-FI" b="1" dirty="0"/>
              <a:t> </a:t>
            </a:r>
            <a:r>
              <a:rPr lang="fi-FI" b="1" dirty="0" err="1"/>
              <a:t>themes</a:t>
            </a:r>
            <a:r>
              <a:rPr lang="fi-FI" b="1" dirty="0"/>
              <a:t>, </a:t>
            </a:r>
            <a:r>
              <a:rPr lang="fi-FI" b="1" dirty="0" err="1"/>
              <a:t>defining</a:t>
            </a:r>
            <a:r>
              <a:rPr lang="fi-FI" b="1" dirty="0"/>
              <a:t>, </a:t>
            </a:r>
            <a:r>
              <a:rPr lang="fi-FI" b="1" dirty="0" err="1"/>
              <a:t>rules</a:t>
            </a:r>
            <a:r>
              <a:rPr lang="fi-FI" b="1" dirty="0"/>
              <a:t>, </a:t>
            </a:r>
            <a:r>
              <a:rPr lang="fi-FI" b="1" dirty="0" err="1"/>
              <a:t>tools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F0CB0-0D89-43B3-BA3D-6060394FDF9B}"/>
              </a:ext>
            </a:extLst>
          </p:cNvPr>
          <p:cNvSpPr txBox="1"/>
          <p:nvPr/>
        </p:nvSpPr>
        <p:spPr>
          <a:xfrm>
            <a:off x="2989779" y="4161035"/>
            <a:ext cx="163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Support for 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DD7862-1BD4-49D3-AB98-60083A650DFC}"/>
              </a:ext>
            </a:extLst>
          </p:cNvPr>
          <p:cNvSpPr txBox="1"/>
          <p:nvPr/>
        </p:nvSpPr>
        <p:spPr>
          <a:xfrm>
            <a:off x="4944374" y="2242161"/>
            <a:ext cx="163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How, when, where, with whom?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B7753B-F886-49C4-9486-31FF3A94FFF4}"/>
              </a:ext>
            </a:extLst>
          </p:cNvPr>
          <p:cNvSpPr txBox="1"/>
          <p:nvPr/>
        </p:nvSpPr>
        <p:spPr>
          <a:xfrm>
            <a:off x="5884110" y="4137680"/>
            <a:ext cx="1365650" cy="6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Gathering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E7CC3E-6EEC-4B67-BC1A-951F7EECACD1}"/>
              </a:ext>
            </a:extLst>
          </p:cNvPr>
          <p:cNvSpPr txBox="1"/>
          <p:nvPr/>
        </p:nvSpPr>
        <p:spPr>
          <a:xfrm>
            <a:off x="7820923" y="2447137"/>
            <a:ext cx="117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Improving PB</a:t>
            </a:r>
          </a:p>
        </p:txBody>
      </p:sp>
    </p:spTree>
    <p:extLst>
      <p:ext uri="{BB962C8B-B14F-4D97-AF65-F5344CB8AC3E}">
        <p14:creationId xmlns:p14="http://schemas.microsoft.com/office/powerpoint/2010/main" val="73794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8D3E9-3C10-4F9C-93ED-769CFDCD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F0238-5658-4EC0-839D-1227FFEFA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PB in Finland 2020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24B0B-4F3D-4DB5-957A-832832E156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F81AC-7DF3-467F-BF77-008D8F7521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999" y="1842121"/>
            <a:ext cx="7670800" cy="3499900"/>
          </a:xfrm>
        </p:spPr>
        <p:txBody>
          <a:bodyPr>
            <a:normAutofit/>
          </a:bodyPr>
          <a:lstStyle/>
          <a:p>
            <a:r>
              <a:rPr lang="en-US" dirty="0"/>
              <a:t>PB is very “In” in Finland at the moment: there are implementations running in large cities, small towns and everything in between such as Helsinki, Tampere, Turku, Vantaa, Oulu, </a:t>
            </a:r>
            <a:r>
              <a:rPr lang="en-US" dirty="0" err="1"/>
              <a:t>Tuusula</a:t>
            </a:r>
            <a:r>
              <a:rPr lang="en-US" dirty="0"/>
              <a:t>, </a:t>
            </a:r>
            <a:r>
              <a:rPr lang="en-US" dirty="0" err="1"/>
              <a:t>Nurmijärvi</a:t>
            </a:r>
            <a:r>
              <a:rPr lang="en-US" dirty="0"/>
              <a:t>, </a:t>
            </a:r>
            <a:r>
              <a:rPr lang="en-US" dirty="0" err="1"/>
              <a:t>Hyvinkää</a:t>
            </a:r>
            <a:r>
              <a:rPr lang="en-US" dirty="0"/>
              <a:t>, </a:t>
            </a:r>
            <a:r>
              <a:rPr lang="en-US" dirty="0" err="1"/>
              <a:t>Kangasala</a:t>
            </a:r>
            <a:r>
              <a:rPr lang="en-US" dirty="0"/>
              <a:t>, </a:t>
            </a:r>
            <a:r>
              <a:rPr lang="en-US" dirty="0" err="1"/>
              <a:t>Loppi</a:t>
            </a:r>
            <a:r>
              <a:rPr lang="en-US" dirty="0"/>
              <a:t>, </a:t>
            </a:r>
            <a:r>
              <a:rPr lang="en-US" dirty="0" err="1"/>
              <a:t>Hämeenlinna</a:t>
            </a:r>
            <a:r>
              <a:rPr lang="en-US" dirty="0"/>
              <a:t>, Inari, </a:t>
            </a:r>
            <a:r>
              <a:rPr lang="en-US" dirty="0" err="1"/>
              <a:t>Janakkala</a:t>
            </a:r>
            <a:r>
              <a:rPr lang="en-US" dirty="0"/>
              <a:t> and </a:t>
            </a:r>
            <a:r>
              <a:rPr lang="en-US" dirty="0" err="1"/>
              <a:t>EmPaci</a:t>
            </a:r>
            <a:r>
              <a:rPr lang="en-US" dirty="0"/>
              <a:t> pilots Lahti and </a:t>
            </a:r>
            <a:r>
              <a:rPr lang="en-US" dirty="0" err="1"/>
              <a:t>Riihimäki</a:t>
            </a:r>
            <a:r>
              <a:rPr lang="en-US" dirty="0"/>
              <a:t> </a:t>
            </a:r>
          </a:p>
          <a:p>
            <a:r>
              <a:rPr lang="en-US" dirty="0"/>
              <a:t>Budgets range from a few thousand EUR to 8,8 MEUR pledged by the capital city Helsinki for every other year</a:t>
            </a:r>
          </a:p>
          <a:p>
            <a:r>
              <a:rPr lang="en-US" dirty="0"/>
              <a:t>Budget for Lahti and </a:t>
            </a:r>
            <a:r>
              <a:rPr lang="en-US" dirty="0" err="1"/>
              <a:t>Riihimäki</a:t>
            </a:r>
            <a:r>
              <a:rPr lang="en-US" dirty="0"/>
              <a:t> was 100 000 € each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A1352B-D31D-44BB-93D9-62D4ECF302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76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D547E42-E410-46C1-A437-23CA8C28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E16D3B-56AE-40CE-BF72-1C5D2214B9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4" y="544172"/>
            <a:ext cx="7671401" cy="4526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 err="1">
                <a:cs typeface="Calibri"/>
              </a:rPr>
              <a:t>Choosing</a:t>
            </a:r>
            <a:r>
              <a:rPr lang="fi-FI" dirty="0">
                <a:cs typeface="Calibri"/>
              </a:rPr>
              <a:t> a </a:t>
            </a:r>
            <a:r>
              <a:rPr lang="fi-FI" dirty="0" err="1">
                <a:cs typeface="Calibri"/>
              </a:rPr>
              <a:t>Theme</a:t>
            </a:r>
            <a:r>
              <a:rPr lang="fi-FI" dirty="0">
                <a:cs typeface="Calibri"/>
              </a:rPr>
              <a:t> for PB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FC7BEB-1947-4837-BA64-38E97ADDF1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1704" y="1713569"/>
            <a:ext cx="7982525" cy="52470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38505" lvl="1" indent="-342900">
              <a:buChar char="•"/>
            </a:pPr>
            <a:r>
              <a:rPr lang="fi-FI" sz="1600" b="1" dirty="0">
                <a:solidFill>
                  <a:schemeClr val="tx1"/>
                </a:solidFill>
                <a:cs typeface="Calibri"/>
              </a:rPr>
              <a:t>No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theme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: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Citizens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can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freely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propose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ideas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However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budget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legislation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and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municipality's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authority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may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set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limits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proposals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fi-FI" sz="1600" b="1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theme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themes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: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There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theme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(s) for PB (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e.g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  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environmental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cultural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issues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).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Proposals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have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fit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into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this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theme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Budget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legislation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 and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municipality's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authority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may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 set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limits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ea typeface="+mn-lt"/>
                <a:cs typeface="+mn-lt"/>
              </a:rPr>
              <a:t>proposals</a:t>
            </a:r>
            <a:r>
              <a:rPr lang="fi-FI" sz="16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fi-FI" sz="1600" b="1" dirty="0" err="1">
                <a:solidFill>
                  <a:schemeClr val="tx1"/>
                </a:solidFill>
                <a:cs typeface="Calibri"/>
              </a:rPr>
              <a:t>Prepared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proposals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: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Municipality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gives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loose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proposals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from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which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citizens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can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choose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fi-FI" sz="1600" b="1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target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group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(s):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PB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indicated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issues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that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concern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certain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citizen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groups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(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e.g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chidren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old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people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disabled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).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r>
              <a:rPr lang="fi-FI" sz="1600" b="1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region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/city </a:t>
            </a:r>
            <a:r>
              <a:rPr lang="fi-FI" sz="1600" b="1" dirty="0" err="1">
                <a:solidFill>
                  <a:schemeClr val="tx1"/>
                </a:solidFill>
                <a:cs typeface="Calibri"/>
              </a:rPr>
              <a:t>district</a:t>
            </a:r>
            <a:r>
              <a:rPr lang="fi-FI" sz="1600" b="1" dirty="0">
                <a:solidFill>
                  <a:schemeClr val="tx1"/>
                </a:solidFill>
                <a:cs typeface="Calibri"/>
              </a:rPr>
              <a:t>: 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PB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focused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certain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city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district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  <a:cs typeface="Calibri"/>
            </a:endParaRPr>
          </a:p>
          <a:p>
            <a:pPr marL="395605" lvl="1"/>
            <a:endParaRPr lang="fi-FI" sz="1600" dirty="0">
              <a:solidFill>
                <a:schemeClr val="tx1"/>
              </a:solidFill>
              <a:cs typeface="Calibri"/>
            </a:endParaRPr>
          </a:p>
          <a:p>
            <a:pPr marL="395605" lvl="1"/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budget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defines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which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of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these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options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(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if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any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)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suitable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for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municipality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If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budget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 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other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resources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are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small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some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framing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sensible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if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aim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is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pay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attentioon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special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socio-economical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issues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some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hard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-to-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reach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groups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it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sensible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frame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target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group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or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for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example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city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district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395605" lvl="1"/>
            <a:endParaRPr lang="fi-FI" sz="1600" dirty="0">
              <a:solidFill>
                <a:schemeClr val="tx1"/>
              </a:solidFill>
              <a:cs typeface="Calibri"/>
            </a:endParaRPr>
          </a:p>
          <a:p>
            <a:pPr marL="395605" lvl="1"/>
            <a:r>
              <a:rPr lang="fi-FI" sz="1600" dirty="0" err="1">
                <a:solidFill>
                  <a:schemeClr val="tx1"/>
                </a:solidFill>
                <a:cs typeface="Calibri"/>
              </a:rPr>
              <a:t>Choosing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theme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carefully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is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important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because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it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influences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on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amount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of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proposals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and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voting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turnout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One option is to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discuss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about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themes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with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citizens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before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decide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anything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themes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can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be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sz="1600" dirty="0" err="1">
                <a:solidFill>
                  <a:schemeClr val="tx1"/>
                </a:solidFill>
                <a:cs typeface="Calibri"/>
              </a:rPr>
              <a:t>co-created</a:t>
            </a:r>
            <a:r>
              <a:rPr lang="fi-FI" sz="1600" dirty="0">
                <a:solidFill>
                  <a:schemeClr val="tx1"/>
                </a:solidFill>
                <a:cs typeface="Calibri"/>
              </a:rPr>
              <a:t>.</a:t>
            </a:r>
          </a:p>
          <a:p>
            <a:pPr marL="395605" lvl="1"/>
            <a:endParaRPr lang="fi-FI" sz="1600" dirty="0">
              <a:solidFill>
                <a:schemeClr val="tx1"/>
              </a:solidFill>
              <a:cs typeface="Calibri"/>
            </a:endParaRPr>
          </a:p>
          <a:p>
            <a:pPr marL="395605" lvl="1"/>
            <a:endParaRPr lang="fi-FI" sz="1600" dirty="0">
              <a:solidFill>
                <a:schemeClr val="tx1"/>
              </a:solidFill>
              <a:cs typeface="Calibri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endParaRPr lang="fi-FI" sz="1600" dirty="0">
              <a:cs typeface="Calibri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endParaRPr lang="fi-FI" sz="1600" dirty="0">
              <a:cs typeface="Calibri"/>
            </a:endParaRPr>
          </a:p>
          <a:p>
            <a:pPr marL="395605" lvl="1"/>
            <a:endParaRPr lang="fi-FI" sz="1600" dirty="0">
              <a:cs typeface="Calibri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endParaRPr lang="fi-FI" sz="1600" dirty="0">
              <a:cs typeface="Calibri"/>
            </a:endParaRPr>
          </a:p>
          <a:p>
            <a:pPr marL="738505" lvl="1" indent="-342900">
              <a:buFont typeface="Arial,Sans-Serif" panose="020B0604020202020204" pitchFamily="34" charset="0"/>
              <a:buChar char="•"/>
            </a:pPr>
            <a:endParaRPr lang="fi-FI" sz="1600" dirty="0">
              <a:cs typeface="Calibri"/>
            </a:endParaRPr>
          </a:p>
          <a:p>
            <a:pPr marL="738505" lvl="1" indent="-342900">
              <a:buChar char="•"/>
            </a:pPr>
            <a:endParaRPr lang="fi-FI" sz="1600" dirty="0">
              <a:cs typeface="Calibri"/>
            </a:endParaRPr>
          </a:p>
          <a:p>
            <a:pPr marL="738505" lvl="1" indent="-342900">
              <a:buChar char="•"/>
            </a:pPr>
            <a:endParaRPr lang="fi-FI" dirty="0">
              <a:cs typeface="Calibri"/>
            </a:endParaRPr>
          </a:p>
          <a:p>
            <a:pPr marL="738505" lvl="1" indent="-342900">
              <a:buChar char="•"/>
            </a:pPr>
            <a:endParaRPr lang="fi-FI" dirty="0"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21B67F-45A3-439E-B707-553AC637CBD5}"/>
              </a:ext>
            </a:extLst>
          </p:cNvPr>
          <p:cNvSpPr txBox="1">
            <a:spLocks/>
          </p:cNvSpPr>
          <p:nvPr/>
        </p:nvSpPr>
        <p:spPr>
          <a:xfrm>
            <a:off x="311704" y="1004815"/>
            <a:ext cx="7378191" cy="52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spc="70" baseline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6A9E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of PB Themes:</a:t>
            </a:r>
          </a:p>
        </p:txBody>
      </p:sp>
    </p:spTree>
    <p:extLst>
      <p:ext uri="{BB962C8B-B14F-4D97-AF65-F5344CB8AC3E}">
        <p14:creationId xmlns:p14="http://schemas.microsoft.com/office/powerpoint/2010/main" val="123592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12F0A6-04C0-4A44-B537-35D13260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D1948-A5EA-47CA-A042-0A93134B60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Pilot 1. Lahti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EA973-AA58-4452-945A-56B531DDB5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605414-5638-4B66-BDCE-EA192718D9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1672A-9858-48EB-8D17-B50F8FB6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69" y="1723265"/>
            <a:ext cx="4437634" cy="31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2C8CB-0CC6-463F-ABBA-0C43C8A3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4207C-657D-427B-8777-7D3891AE3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998" y="693575"/>
            <a:ext cx="7671401" cy="452601"/>
          </a:xfrm>
        </p:spPr>
        <p:txBody>
          <a:bodyPr/>
          <a:lstStyle/>
          <a:p>
            <a:r>
              <a:rPr lang="en-US" dirty="0" err="1"/>
              <a:t>Backround</a:t>
            </a:r>
            <a:r>
              <a:rPr lang="en-US" dirty="0"/>
              <a:t> on “Why to try PB in Lahti”?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1727A-8A90-4934-9EC5-E255B6A00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5999" y="1720053"/>
            <a:ext cx="6924829" cy="314491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To follow statute of the law (Municipal Act in Finland)</a:t>
            </a:r>
          </a:p>
          <a:p>
            <a:r>
              <a:rPr lang="en-US"/>
              <a:t>To strengthen the well-being of inhabitants (citizen as an active actor, not a passive service-user) </a:t>
            </a:r>
          </a:p>
          <a:p>
            <a:r>
              <a:rPr lang="en-US"/>
              <a:t>To build more open, transparent and participatory culture in municipal organizations</a:t>
            </a:r>
          </a:p>
          <a:p>
            <a:r>
              <a:rPr lang="en-US"/>
              <a:t>To create new ideas</a:t>
            </a:r>
          </a:p>
          <a:p>
            <a:r>
              <a:rPr lang="en-US"/>
              <a:t>To build new connections to inhabitants</a:t>
            </a:r>
          </a:p>
          <a:p>
            <a:r>
              <a:rPr lang="en-US"/>
              <a:t>To strengthen the understanding of inhabitants on how and why municipal funds are spent</a:t>
            </a:r>
          </a:p>
          <a:p>
            <a:r>
              <a:rPr lang="en-US"/>
              <a:t>To find solutions to things the questions/themes of PB</a:t>
            </a:r>
          </a:p>
          <a:p>
            <a:r>
              <a:rPr lang="en-US"/>
              <a:t>To change the way projects are done in Lahti</a:t>
            </a:r>
          </a:p>
          <a:p>
            <a:r>
              <a:rPr lang="en-US"/>
              <a:t>To do something fun with inhabitants and stakeholders</a:t>
            </a:r>
          </a:p>
          <a:p>
            <a:r>
              <a:rPr lang="en-US"/>
              <a:t>To find new places for making savings together with inhabitants</a:t>
            </a:r>
            <a:endParaRPr lang="fi-FI"/>
          </a:p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E3F609-3A87-4F76-96FC-228EE70FF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E3D82-43B6-442A-A46E-37163859DBF7}"/>
              </a:ext>
            </a:extLst>
          </p:cNvPr>
          <p:cNvSpPr/>
          <p:nvPr/>
        </p:nvSpPr>
        <p:spPr>
          <a:xfrm>
            <a:off x="580748" y="6186196"/>
            <a:ext cx="3920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/>
              <a:t>Source: Presentation at seminar September 2019, Tia Mäkinen from Association of Finnish Municipalities and Karreinen, L. 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334716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FBEEE-6D3E-4FBF-8C37-A0D2BE47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04887-D12B-4574-80E1-3258B70C4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Example of Local PB Rules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38FDB-D328-4719-ADB0-360736C12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/>
              <a:t>OmaLahti</a:t>
            </a:r>
            <a:r>
              <a:rPr lang="en-US"/>
              <a:t>, Lahti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75105-E69C-4B65-BF0E-077224BAA0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600" y="1613521"/>
            <a:ext cx="7670800" cy="3679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Ideas/proposals must:</a:t>
            </a:r>
          </a:p>
          <a:p>
            <a:r>
              <a:rPr lang="en-US"/>
              <a:t>Be made in accordance with rules, regulations and the law</a:t>
            </a:r>
          </a:p>
          <a:p>
            <a:r>
              <a:rPr lang="en-US"/>
              <a:t>Fall under city jurisdiction</a:t>
            </a:r>
          </a:p>
          <a:p>
            <a:r>
              <a:rPr lang="en-US"/>
              <a:t>Be in line with the give themes </a:t>
            </a:r>
          </a:p>
          <a:p>
            <a:r>
              <a:rPr lang="en-US"/>
              <a:t>Be implemented with the max. amount of funds allocated for set PB/Area/Theme. </a:t>
            </a:r>
            <a:r>
              <a:rPr lang="en-US" sz="1300"/>
              <a:t>(Can also be considered as partial funding for a larger project)</a:t>
            </a:r>
          </a:p>
          <a:p>
            <a:r>
              <a:rPr lang="en-US"/>
              <a:t>Not have long-term financial impacts for the city (no permanent staff, large maintenance costs) </a:t>
            </a:r>
          </a:p>
          <a:p>
            <a:r>
              <a:rPr lang="en-US"/>
              <a:t>Be non-commercial</a:t>
            </a:r>
          </a:p>
          <a:p>
            <a:r>
              <a:rPr lang="en-US"/>
              <a:t>Be non-discriminatory and promote equality</a:t>
            </a:r>
          </a:p>
          <a:p>
            <a:r>
              <a:rPr lang="en-US"/>
              <a:t>Be possible to be implemented by the City in 2020 - 2021</a:t>
            </a:r>
          </a:p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2BDADD-9C8B-4751-80A8-844429F4E4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FEAD0-B5C0-4076-ABC3-E72CDCCCB1D1}"/>
              </a:ext>
            </a:extLst>
          </p:cNvPr>
          <p:cNvSpPr txBox="1"/>
          <p:nvPr/>
        </p:nvSpPr>
        <p:spPr>
          <a:xfrm>
            <a:off x="870180" y="5997424"/>
            <a:ext cx="3336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Source: https://www.lahti.fi/paatoksenteko/osallistujavaikuta/osallistuva-budjetointi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40308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8E29B-3022-4CE8-B811-6826EC78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96463-355C-48FA-A880-0E5FCACEB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120" y="560873"/>
            <a:ext cx="7671401" cy="4526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2.Finnish Examples: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61029-9C52-4F5D-BEA4-68A0716F20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120" y="1018843"/>
            <a:ext cx="7671401" cy="526958"/>
          </a:xfrm>
        </p:spPr>
        <p:txBody>
          <a:bodyPr/>
          <a:lstStyle/>
          <a:p>
            <a:r>
              <a:rPr lang="en-US" dirty="0"/>
              <a:t>Lahti PB Pilot 2020, steps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FA03F5-7DE3-446E-ADB1-2B1FC98A4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C516D-3F0A-4C7F-BCB0-5B9EDD09C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880" y="1551170"/>
            <a:ext cx="1791258" cy="276605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502A36-24CF-4C36-A469-D25E93EC7336}"/>
              </a:ext>
            </a:extLst>
          </p:cNvPr>
          <p:cNvSpPr txBox="1"/>
          <p:nvPr/>
        </p:nvSpPr>
        <p:spPr>
          <a:xfrm>
            <a:off x="7352598" y="4383143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Picture: The City of Lahti</a:t>
            </a:r>
            <a:endParaRPr lang="fi-FI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464CA9-35B8-413D-8284-97B461C131DD}"/>
              </a:ext>
            </a:extLst>
          </p:cNvPr>
          <p:cNvSpPr txBox="1">
            <a:spLocks/>
          </p:cNvSpPr>
          <p:nvPr/>
        </p:nvSpPr>
        <p:spPr>
          <a:xfrm>
            <a:off x="666120" y="1545801"/>
            <a:ext cx="6165862" cy="436698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Lahti PB-team= 2,5 people supported by communications and other division on a need-basis. An internal steering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Idea creation</a:t>
            </a:r>
            <a:r>
              <a:rPr lang="en-US" sz="2200" dirty="0"/>
              <a:t> by inhabitants 		(spring)</a:t>
            </a:r>
          </a:p>
          <a:p>
            <a:pPr lvl="1"/>
            <a:r>
              <a:rPr lang="en-US" sz="1800" dirty="0"/>
              <a:t>Four themes, three from City (wellbeing, community and environment ) and one (Sports) from inhabitants</a:t>
            </a:r>
          </a:p>
          <a:p>
            <a:pPr lvl="1"/>
            <a:r>
              <a:rPr lang="en-US" sz="1800" dirty="0"/>
              <a:t>Four areas – Northern, Southern and Eastern as well as entire city, 25 000 € each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Pre-Check</a:t>
            </a:r>
            <a:r>
              <a:rPr lang="en-US" sz="2200" dirty="0"/>
              <a:t> by City	 		(summer)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Co-Creation </a:t>
            </a:r>
            <a:r>
              <a:rPr lang="en-US" sz="2200" dirty="0"/>
              <a:t>by City and inhabitants		(summer/fall)</a:t>
            </a:r>
          </a:p>
          <a:p>
            <a:pPr lvl="1"/>
            <a:r>
              <a:rPr lang="en-US" sz="1800" dirty="0"/>
              <a:t>At a special co-creation </a:t>
            </a:r>
            <a:r>
              <a:rPr lang="en-US" sz="1800" dirty="0" err="1"/>
              <a:t>Lackathon</a:t>
            </a:r>
            <a:r>
              <a:rPr lang="en-US" sz="1800" dirty="0"/>
              <a:t> event arranged 13.8.2020 at </a:t>
            </a:r>
            <a:r>
              <a:rPr lang="en-US" sz="1800" dirty="0" err="1"/>
              <a:t>Palvelutori</a:t>
            </a:r>
            <a:r>
              <a:rPr lang="en-US" sz="1800" dirty="0"/>
              <a:t> -service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Voting</a:t>
            </a:r>
            <a:r>
              <a:rPr lang="en-US" sz="2200" dirty="0"/>
              <a:t> open to all inhabitants		(fall)</a:t>
            </a:r>
          </a:p>
          <a:p>
            <a:pPr lvl="1"/>
            <a:r>
              <a:rPr lang="en-US" sz="1800" dirty="0"/>
              <a:t>3896 inhabitants voted, and 10 ideas were chosen for implementation.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Implementation</a:t>
            </a:r>
            <a:r>
              <a:rPr lang="en-US" sz="2200" dirty="0"/>
              <a:t> by the City		(fall--- 2021)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Specialty:</a:t>
            </a:r>
          </a:p>
          <a:p>
            <a:pPr marL="0" indent="0">
              <a:buNone/>
            </a:pPr>
            <a:r>
              <a:rPr lang="en-US" sz="2200" b="1" dirty="0"/>
              <a:t>Project Guardians </a:t>
            </a:r>
            <a:r>
              <a:rPr lang="en-US" sz="2200" dirty="0"/>
              <a:t>– volunteer inhabitants supporting the pilot externally in their areas</a:t>
            </a:r>
          </a:p>
          <a:p>
            <a:pPr marL="0" indent="0">
              <a:buNone/>
            </a:pPr>
            <a:r>
              <a:rPr lang="en-US" sz="2200" b="1" dirty="0"/>
              <a:t>PB Coaches </a:t>
            </a:r>
            <a:r>
              <a:rPr lang="en-US" sz="2200" dirty="0"/>
              <a:t>-chosen individuals from the City organization supporting the pilot internally within the city divisions</a:t>
            </a:r>
          </a:p>
          <a:p>
            <a:pPr marL="0" indent="0">
              <a:buNone/>
            </a:pPr>
            <a:r>
              <a:rPr lang="en-US" sz="2200" dirty="0"/>
              <a:t>Libraries supported process</a:t>
            </a:r>
          </a:p>
          <a:p>
            <a:pPr marL="0" indent="0">
              <a:buNone/>
            </a:pPr>
            <a:r>
              <a:rPr lang="en-US" sz="2200" dirty="0"/>
              <a:t>No specific PB-platform in place – existing programs used to run pilot</a:t>
            </a:r>
          </a:p>
          <a:p>
            <a:endParaRPr lang="fi-FI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78410-1B0E-428F-9FA9-4D90E1C8B545}"/>
              </a:ext>
            </a:extLst>
          </p:cNvPr>
          <p:cNvSpPr txBox="1"/>
          <p:nvPr/>
        </p:nvSpPr>
        <p:spPr>
          <a:xfrm>
            <a:off x="735999" y="5912785"/>
            <a:ext cx="3182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3"/>
              </a:rPr>
              <a:t>https://www.lahti.fi/paatoksenteko/osallistujavaikuta/osallistuva-budjetointi</a:t>
            </a:r>
            <a:r>
              <a:rPr lang="en-US" sz="1100" dirty="0"/>
              <a:t> &amp; Tia Mäkinen and Sanna Virta, PB Team at the City of Lahti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46571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EC84E7-59AE-4EFD-94AA-D9980F25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BBCB-7115-4285-8105-BC97DB0CD32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F630-911F-4EC2-A894-53ED3B8D0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Lahti Pilot - Communications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1CB16-568F-4AB2-B178-E619D9553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815" y="1218042"/>
            <a:ext cx="4520192" cy="38284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/>
              <a:t>To boost the PB pilot and awareness of the subject the City (supported by </a:t>
            </a:r>
            <a:r>
              <a:rPr lang="en-US" b="1" err="1"/>
              <a:t>EmPaci</a:t>
            </a:r>
            <a:r>
              <a:rPr lang="en-US" b="1"/>
              <a:t>) has used a multichannel approach:</a:t>
            </a:r>
          </a:p>
          <a:p>
            <a:pPr marL="285750" indent="-285750"/>
            <a:r>
              <a:rPr lang="en-US"/>
              <a:t>Social media (Instagram, Facebook, Twitter)</a:t>
            </a:r>
          </a:p>
          <a:p>
            <a:pPr marL="285750" indent="-285750"/>
            <a:r>
              <a:rPr lang="en-US"/>
              <a:t>Webpages</a:t>
            </a:r>
          </a:p>
          <a:p>
            <a:pPr marL="285750" indent="-285750"/>
            <a:r>
              <a:rPr lang="en-US"/>
              <a:t>Local radios</a:t>
            </a:r>
          </a:p>
          <a:p>
            <a:pPr marL="285750" indent="-285750"/>
            <a:r>
              <a:rPr lang="en-US"/>
              <a:t>Press releases to local press</a:t>
            </a:r>
          </a:p>
          <a:p>
            <a:pPr marL="285750" indent="-285750"/>
            <a:r>
              <a:rPr lang="en-US"/>
              <a:t>Internal releases for city employees, local politicians and management</a:t>
            </a:r>
          </a:p>
          <a:p>
            <a:pPr marL="285750" indent="-285750"/>
            <a:r>
              <a:rPr lang="en-US"/>
              <a:t>Ads in local newspapers</a:t>
            </a:r>
          </a:p>
          <a:p>
            <a:pPr marL="285750" indent="-285750"/>
            <a:r>
              <a:rPr lang="en-US"/>
              <a:t>Posters and flyers distributed by Project Guardians to shops and other “hot spots” at areas</a:t>
            </a:r>
          </a:p>
          <a:p>
            <a:pPr marL="285750" indent="-285750"/>
            <a:r>
              <a:rPr lang="en-US"/>
              <a:t>Intranet (for city employees and LAB employees and students)</a:t>
            </a:r>
          </a:p>
          <a:p>
            <a:pPr marL="285750" indent="-285750"/>
            <a:r>
              <a:rPr lang="en-US"/>
              <a:t>Direct emailing (NGOs and other stakeholders)</a:t>
            </a:r>
          </a:p>
          <a:p>
            <a:pPr marL="285750" indent="-285750"/>
            <a:r>
              <a:rPr lang="en-US"/>
              <a:t>Outdoor advertising in the city center</a:t>
            </a:r>
          </a:p>
          <a:p>
            <a:pPr marL="285750" indent="-285750"/>
            <a:r>
              <a:rPr lang="en-US"/>
              <a:t>Live events and PB Team going to the areas in the city to promote in public and at different facilities (for elderly etc.) were planned but COVID-19 changed the plans</a:t>
            </a:r>
          </a:p>
          <a:p>
            <a:pPr marL="285750" indent="-285750"/>
            <a:endParaRPr lang="en-US"/>
          </a:p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D0B4B0-96BD-427F-BD8A-8F20A98E65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D4B81-D92A-4233-BE3E-57E7224B2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972" y="1285390"/>
            <a:ext cx="2468237" cy="1176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3DE519-3091-4D3B-9B3B-B32484398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956" y="2495903"/>
            <a:ext cx="1918253" cy="2843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C0E81-08D6-430E-BC1E-CEE42AA870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986" y="2495902"/>
            <a:ext cx="1202483" cy="11308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9D4678-FE39-4B2B-83D1-B62D816A19A0}"/>
              </a:ext>
            </a:extLst>
          </p:cNvPr>
          <p:cNvGrpSpPr/>
          <p:nvPr/>
        </p:nvGrpSpPr>
        <p:grpSpPr>
          <a:xfrm>
            <a:off x="5113677" y="3729217"/>
            <a:ext cx="1889672" cy="1790577"/>
            <a:chOff x="5026033" y="2642723"/>
            <a:chExt cx="2745857" cy="26018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0DD09F-2902-4C61-9639-174A223B3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7452" y="2642723"/>
              <a:ext cx="2054438" cy="116509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2E8BB2-9D31-439F-8D80-7F1F8C822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8981" y="3510011"/>
              <a:ext cx="2054438" cy="114994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991F1-F718-4386-A138-6C271534C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6033" y="4105621"/>
              <a:ext cx="2064959" cy="113896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537F74-2AAF-4843-BAD2-C2850C69B494}"/>
              </a:ext>
            </a:extLst>
          </p:cNvPr>
          <p:cNvSpPr txBox="1"/>
          <p:nvPr/>
        </p:nvSpPr>
        <p:spPr>
          <a:xfrm>
            <a:off x="816746" y="6297506"/>
            <a:ext cx="2534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Source: Tia Mäkinen 2019/2020 &amp; lahti.fi</a:t>
            </a:r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52647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593A11D753C045A0995A667BA67915" ma:contentTypeVersion="6" ma:contentTypeDescription="Luo uusi asiakirja." ma:contentTypeScope="" ma:versionID="e1a7a39b01534f68241c4ee6987c70cf">
  <xsd:schema xmlns:xsd="http://www.w3.org/2001/XMLSchema" xmlns:xs="http://www.w3.org/2001/XMLSchema" xmlns:p="http://schemas.microsoft.com/office/2006/metadata/properties" xmlns:ns2="06a0996b-47b5-42ff-a116-c5b1ba0da73f" targetNamespace="http://schemas.microsoft.com/office/2006/metadata/properties" ma:root="true" ma:fieldsID="2875a89bd600c1bb880d66e4a3c4f675" ns2:_="">
    <xsd:import namespace="06a0996b-47b5-42ff-a116-c5b1ba0da7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996b-47b5-42ff-a116-c5b1ba0da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4AF0C-D987-4809-AE63-890D96E5723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6a0996b-47b5-42ff-a116-c5b1ba0da73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9CB50E-0909-4B2F-B383-3A8D6EA94A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9C85D-E55F-40D1-ACE1-F6EF5ADA92BD}">
  <ds:schemaRefs>
    <ds:schemaRef ds:uri="06a0996b-47b5-42ff-a116-c5b1ba0da7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611</TotalTime>
  <Words>1655</Words>
  <Application>Microsoft Office PowerPoint</Application>
  <PresentationFormat>On-screen Show (4:3)</PresentationFormat>
  <Paragraphs>191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H2F_TSC</dc:creator>
  <cp:lastModifiedBy>Annukka Heinonen</cp:lastModifiedBy>
  <cp:revision>51</cp:revision>
  <dcterms:created xsi:type="dcterms:W3CDTF">2016-02-26T07:25:46Z</dcterms:created>
  <dcterms:modified xsi:type="dcterms:W3CDTF">2020-10-13T12:39:55Z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0x01010065593A11D753C045A0995A667BA67915</vt:lpwstr>
  </property>
</Properties>
</file>