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9144000" cy="6858000" type="screen4x3"/>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1205" y="1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8"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32"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3"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6"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1"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3"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5"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46"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51"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52"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4"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5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6"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5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60"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2"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63"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6"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67"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68"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7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6"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8"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0"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1"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86"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87"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9"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90"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1"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9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5"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7"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98"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0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0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02"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103"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0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06"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0"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1"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6"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7"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9"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20"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1"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5"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CustomShape 1"/>
          <p:cNvSpPr/>
          <p:nvPr/>
        </p:nvSpPr>
        <p:spPr>
          <a:xfrm>
            <a:off x="0" y="1835280"/>
            <a:ext cx="9143280" cy="5022000"/>
          </a:xfrm>
          <a:prstGeom prst="rect">
            <a:avLst/>
          </a:prstGeom>
          <a:solidFill>
            <a:srgbClr val="EE6907"/>
          </a:solidFill>
        </p:spPr>
      </p:sp>
      <p:pic>
        <p:nvPicPr>
          <p:cNvPr id="6" name="Grafik 10"/>
          <p:cNvPicPr/>
          <p:nvPr/>
        </p:nvPicPr>
        <p:blipFill>
          <a:blip r:embed="rId14"/>
          <a:stretch>
            <a:fillRect/>
          </a:stretch>
        </p:blipFill>
        <p:spPr>
          <a:xfrm>
            <a:off x="0" y="139320"/>
            <a:ext cx="9143280" cy="2196720"/>
          </a:xfrm>
          <a:prstGeom prst="rect">
            <a:avLst/>
          </a:prstGeom>
        </p:spPr>
      </p:pic>
      <p:pic>
        <p:nvPicPr>
          <p:cNvPr id="2" name="Picture 2"/>
          <p:cNvPicPr/>
          <p:nvPr/>
        </p:nvPicPr>
        <p:blipFill>
          <a:blip r:embed="rId15"/>
          <a:stretch>
            <a:fillRect/>
          </a:stretch>
        </p:blipFill>
        <p:spPr>
          <a:xfrm>
            <a:off x="316440" y="557280"/>
            <a:ext cx="3030120" cy="822240"/>
          </a:xfrm>
          <a:prstGeom prst="rect">
            <a:avLst/>
          </a:prstGeom>
        </p:spPr>
      </p:pic>
      <p:sp>
        <p:nvSpPr>
          <p:cNvPr id="3" name="PlaceHolder 2"/>
          <p:cNvSpPr>
            <a:spLocks noGrp="1"/>
          </p:cNvSpPr>
          <p:nvPr>
            <p:ph type="title"/>
          </p:nvPr>
        </p:nvSpPr>
        <p:spPr>
          <a:xfrm>
            <a:off x="457200" y="273600"/>
            <a:ext cx="8229240" cy="1144800"/>
          </a:xfrm>
          <a:prstGeom prst="rect">
            <a:avLst/>
          </a:prstGeom>
        </p:spPr>
        <p:txBody>
          <a:bodyPr wrap="none" lIns="0" tIns="0" rIns="0" bIns="0" anchor="ctr"/>
          <a:lstStyle/>
          <a:p>
            <a:pPr algn="ctr"/>
            <a:r>
              <a:rPr lang="lv-LV"/>
              <a:t>Click to edit the title text format</a:t>
            </a:r>
            <a:endParaRPr/>
          </a:p>
        </p:txBody>
      </p:sp>
      <p:sp>
        <p:nvSpPr>
          <p:cNvPr id="4" name="PlaceHolder 3"/>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lv-LV"/>
              <a:t>Click to edit the outline text format</a:t>
            </a:r>
            <a:endParaRPr/>
          </a:p>
          <a:p>
            <a:pPr lvl="1">
              <a:buSzPct val="75000"/>
              <a:buFont typeface="StarSymbol"/>
              <a:buChar char=""/>
            </a:pPr>
            <a:r>
              <a:rPr lang="lv-LV"/>
              <a:t>Second Outline Level</a:t>
            </a:r>
            <a:endParaRPr/>
          </a:p>
          <a:p>
            <a:pPr lvl="2">
              <a:buSzPct val="45000"/>
              <a:buFont typeface="StarSymbol"/>
              <a:buChar char=""/>
            </a:pPr>
            <a:r>
              <a:rPr lang="lv-LV"/>
              <a:t>Third Outline Level</a:t>
            </a:r>
            <a:endParaRPr/>
          </a:p>
          <a:p>
            <a:pPr lvl="3">
              <a:buSzPct val="75000"/>
              <a:buFont typeface="StarSymbol"/>
              <a:buChar char=""/>
            </a:pPr>
            <a:r>
              <a:rPr lang="lv-LV"/>
              <a:t>Fourth Outline Level</a:t>
            </a:r>
            <a:endParaRPr/>
          </a:p>
          <a:p>
            <a:pPr lvl="4">
              <a:buSzPct val="45000"/>
              <a:buFont typeface="StarSymbol"/>
              <a:buChar char=""/>
            </a:pPr>
            <a:r>
              <a:rPr lang="lv-LV"/>
              <a:t>Fifth Outline Level</a:t>
            </a:r>
            <a:endParaRPr/>
          </a:p>
          <a:p>
            <a:pPr lvl="5">
              <a:buSzPct val="45000"/>
              <a:buFont typeface="StarSymbol"/>
              <a:buChar char=""/>
            </a:pPr>
            <a:r>
              <a:rPr lang="lv-LV"/>
              <a:t>Sixth Outline Level</a:t>
            </a:r>
            <a:endParaRPr/>
          </a:p>
          <a:p>
            <a:pPr lvl="6">
              <a:buSzPct val="45000"/>
              <a:buFont typeface="StarSymbol"/>
              <a:buChar char=""/>
            </a:pPr>
            <a:r>
              <a:rPr lang="lv-LV"/>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 name="Grafik 1"/>
          <p:cNvPicPr/>
          <p:nvPr/>
        </p:nvPicPr>
        <p:blipFill>
          <a:blip r:embed="rId14"/>
          <a:stretch>
            <a:fillRect/>
          </a:stretch>
        </p:blipFill>
        <p:spPr>
          <a:xfrm>
            <a:off x="0" y="4667760"/>
            <a:ext cx="9143280" cy="2196720"/>
          </a:xfrm>
          <a:prstGeom prst="rect">
            <a:avLst/>
          </a:prstGeom>
        </p:spPr>
      </p:pic>
      <p:sp>
        <p:nvSpPr>
          <p:cNvPr id="38"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lv-LV"/>
              <a:t>Click to edit the title text format</a:t>
            </a:r>
            <a:endParaRPr/>
          </a:p>
        </p:txBody>
      </p:sp>
      <p:sp>
        <p:nvSpPr>
          <p:cNvPr id="39"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lv-LV"/>
              <a:t>Click to edit the outline text format</a:t>
            </a:r>
            <a:endParaRPr/>
          </a:p>
          <a:p>
            <a:pPr lvl="1">
              <a:buSzPct val="75000"/>
              <a:buFont typeface="StarSymbol"/>
              <a:buChar char=""/>
            </a:pPr>
            <a:r>
              <a:rPr lang="lv-LV"/>
              <a:t>Second Outline Level</a:t>
            </a:r>
            <a:endParaRPr/>
          </a:p>
          <a:p>
            <a:pPr lvl="2">
              <a:buSzPct val="45000"/>
              <a:buFont typeface="StarSymbol"/>
              <a:buChar char=""/>
            </a:pPr>
            <a:r>
              <a:rPr lang="lv-LV"/>
              <a:t>Third Outline Level</a:t>
            </a:r>
            <a:endParaRPr/>
          </a:p>
          <a:p>
            <a:pPr lvl="3">
              <a:buSzPct val="75000"/>
              <a:buFont typeface="StarSymbol"/>
              <a:buChar char=""/>
            </a:pPr>
            <a:r>
              <a:rPr lang="lv-LV"/>
              <a:t>Fourth Outline Level</a:t>
            </a:r>
            <a:endParaRPr/>
          </a:p>
          <a:p>
            <a:pPr lvl="4">
              <a:buSzPct val="45000"/>
              <a:buFont typeface="StarSymbol"/>
              <a:buChar char=""/>
            </a:pPr>
            <a:r>
              <a:rPr lang="lv-LV"/>
              <a:t>Fifth Outline Level</a:t>
            </a:r>
            <a:endParaRPr/>
          </a:p>
          <a:p>
            <a:pPr lvl="5">
              <a:buSzPct val="45000"/>
              <a:buFont typeface="StarSymbol"/>
              <a:buChar char=""/>
            </a:pPr>
            <a:r>
              <a:rPr lang="lv-LV"/>
              <a:t>Sixth Outline Level</a:t>
            </a:r>
            <a:endParaRPr/>
          </a:p>
          <a:p>
            <a:pPr lvl="6">
              <a:buSzPct val="45000"/>
              <a:buFont typeface="StarSymbol"/>
              <a:buChar char=""/>
            </a:pPr>
            <a:r>
              <a:rPr lang="lv-LV"/>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2" name="Grafik 14"/>
          <p:cNvPicPr/>
          <p:nvPr/>
        </p:nvPicPr>
        <p:blipFill>
          <a:blip r:embed="rId14"/>
          <a:stretch>
            <a:fillRect/>
          </a:stretch>
        </p:blipFill>
        <p:spPr>
          <a:xfrm>
            <a:off x="0" y="4655520"/>
            <a:ext cx="9143280" cy="2196720"/>
          </a:xfrm>
          <a:prstGeom prst="rect">
            <a:avLst/>
          </a:prstGeom>
        </p:spPr>
      </p:pic>
      <p:sp>
        <p:nvSpPr>
          <p:cNvPr id="73"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lv-LV"/>
              <a:t>Click to edit the title text format</a:t>
            </a:r>
            <a:endParaRPr/>
          </a:p>
        </p:txBody>
      </p:sp>
      <p:sp>
        <p:nvSpPr>
          <p:cNvPr id="74"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lv-LV"/>
              <a:t>Click to edit the outline text format</a:t>
            </a:r>
            <a:endParaRPr/>
          </a:p>
          <a:p>
            <a:pPr lvl="1">
              <a:buSzPct val="75000"/>
              <a:buFont typeface="StarSymbol"/>
              <a:buChar char=""/>
            </a:pPr>
            <a:r>
              <a:rPr lang="lv-LV"/>
              <a:t>Second Outline Level</a:t>
            </a:r>
            <a:endParaRPr/>
          </a:p>
          <a:p>
            <a:pPr lvl="2">
              <a:buSzPct val="45000"/>
              <a:buFont typeface="StarSymbol"/>
              <a:buChar char=""/>
            </a:pPr>
            <a:r>
              <a:rPr lang="lv-LV"/>
              <a:t>Third Outline Level</a:t>
            </a:r>
            <a:endParaRPr/>
          </a:p>
          <a:p>
            <a:pPr lvl="3">
              <a:buSzPct val="75000"/>
              <a:buFont typeface="StarSymbol"/>
              <a:buChar char=""/>
            </a:pPr>
            <a:r>
              <a:rPr lang="lv-LV"/>
              <a:t>Fourth Outline Level</a:t>
            </a:r>
            <a:endParaRPr/>
          </a:p>
          <a:p>
            <a:pPr lvl="4">
              <a:buSzPct val="45000"/>
              <a:buFont typeface="StarSymbol"/>
              <a:buChar char=""/>
            </a:pPr>
            <a:r>
              <a:rPr lang="lv-LV"/>
              <a:t>Fifth Outline Level</a:t>
            </a:r>
            <a:endParaRPr/>
          </a:p>
          <a:p>
            <a:pPr lvl="5">
              <a:buSzPct val="45000"/>
              <a:buFont typeface="StarSymbol"/>
              <a:buChar char=""/>
            </a:pPr>
            <a:r>
              <a:rPr lang="lv-LV"/>
              <a:t>Sixth Outline Level</a:t>
            </a:r>
            <a:endParaRPr/>
          </a:p>
          <a:p>
            <a:pPr lvl="6">
              <a:buSzPct val="45000"/>
              <a:buFont typeface="StarSymbol"/>
              <a:buChar char=""/>
            </a:pPr>
            <a:r>
              <a:rPr lang="lv-LV"/>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https://www.lahti.fi/paatoksenteko/osallistujavaikuta/osallistuva-budjetoint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omastadi.hel.fi/processes/osbu-2019"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rategyzer.com/canvas" TargetMode="External"/><Relationship Id="rId2" Type="http://schemas.openxmlformats.org/officeDocument/2006/relationships/hyperlink" Target="https://www.thisisservicedesigndoing.com/methods" TargetMode="External"/><Relationship Id="rId1" Type="http://schemas.openxmlformats.org/officeDocument/2006/relationships/slideLayout" Target="../slideLayouts/slideLayout13.xml"/><Relationship Id="rId5" Type="http://schemas.openxmlformats.org/officeDocument/2006/relationships/hyperlink" Target="https://innokyla.fi/fi/tyokalut" TargetMode="External"/><Relationship Id="rId4" Type="http://schemas.openxmlformats.org/officeDocument/2006/relationships/hyperlink" Target="https://agilemobile.f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hyperlink" Target="https://osallistu.riihimaki.fi/"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osallistu.tuusula.fi/" TargetMode="Externa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maptionnaire.com/"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hyperlink" Target="https://mun.tampere.fi/pages/arviointi-lainmukaisuus" TargetMode="External"/><Relationship Id="rId13" Type="http://schemas.openxmlformats.org/officeDocument/2006/relationships/hyperlink" Target="https://www.strategyzer.com/canvas" TargetMode="External"/><Relationship Id="rId3" Type="http://schemas.openxmlformats.org/officeDocument/2006/relationships/hyperlink" Target="https://www.democraticinnovations.com/2019/11/20/seven-recommendations-for-participatory-budgeting/" TargetMode="External"/><Relationship Id="rId7" Type="http://schemas.openxmlformats.org/officeDocument/2006/relationships/hyperlink" Target="https://mun.tampere.fi/pages/osbu-vaiheet?format=html&amp;locale=en" TargetMode="External"/><Relationship Id="rId12" Type="http://schemas.openxmlformats.org/officeDocument/2006/relationships/hyperlink" Target="https://www.thisisservicedesigndoing.com/methods" TargetMode="External"/><Relationship Id="rId2" Type="http://schemas.openxmlformats.org/officeDocument/2006/relationships/hyperlink" Target="http://shop.kuntaliitto.fi/product_details.php?p=3356" TargetMode="External"/><Relationship Id="rId1" Type="http://schemas.openxmlformats.org/officeDocument/2006/relationships/slideLayout" Target="../slideLayouts/slideLayout13.xml"/><Relationship Id="rId6" Type="http://schemas.openxmlformats.org/officeDocument/2006/relationships/hyperlink" Target="https://www.lahti.fi/paatoksenteko/osallistujavaikuta/osallistuva-budjetointi" TargetMode="External"/><Relationship Id="rId11" Type="http://schemas.openxmlformats.org/officeDocument/2006/relationships/hyperlink" Target="https://osallistu.tuusula.fi/" TargetMode="External"/><Relationship Id="rId5" Type="http://schemas.openxmlformats.org/officeDocument/2006/relationships/hyperlink" Target="https://omastadi.hel.fi/processes/osbu-2019" TargetMode="External"/><Relationship Id="rId15" Type="http://schemas.openxmlformats.org/officeDocument/2006/relationships/hyperlink" Target="https://innokyla.fi/fi/tyokalut" TargetMode="External"/><Relationship Id="rId10" Type="http://schemas.openxmlformats.org/officeDocument/2006/relationships/hyperlink" Target="https://osallistu.riihimaki.fi/" TargetMode="External"/><Relationship Id="rId4" Type="http://schemas.openxmlformats.org/officeDocument/2006/relationships/hyperlink" Target="http://www.omastadi.hel.fi/" TargetMode="External"/><Relationship Id="rId9" Type="http://schemas.openxmlformats.org/officeDocument/2006/relationships/hyperlink" Target="https://www.janakkala.fi/osallistu-ja-vaikuta/osallisuusohjelma/osallistuva-budjetointi/?fbclid=IwAR0vkwEVrdRuXVXdjw0-SMC3RJt1UHFYGNKupMrnJUtC1SBcE97IVxjoykU" TargetMode="External"/><Relationship Id="rId14" Type="http://schemas.openxmlformats.org/officeDocument/2006/relationships/hyperlink" Target="https://agilemobile.f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file:///C:\Users\Kaisa\Downloads\osallistuvabudjetointi_ebook.pdf"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696960" y="2581920"/>
            <a:ext cx="7666920" cy="721440"/>
          </a:xfrm>
          <a:prstGeom prst="rect">
            <a:avLst/>
          </a:prstGeom>
        </p:spPr>
        <p:txBody>
          <a:bodyPr lIns="90000" tIns="45000" rIns="90000" bIns="45000"/>
          <a:lstStyle/>
          <a:p>
            <a:pPr>
              <a:lnSpc>
                <a:spcPct val="100000"/>
              </a:lnSpc>
            </a:pPr>
            <a:r>
              <a:rPr lang="lv-LV" sz="4200" b="1">
                <a:solidFill>
                  <a:srgbClr val="FFFFFF"/>
                </a:solidFill>
                <a:latin typeface="Calibri"/>
              </a:rPr>
              <a:t>2. PB Cycle</a:t>
            </a:r>
            <a:endParaRPr/>
          </a:p>
        </p:txBody>
      </p:sp>
      <p:sp>
        <p:nvSpPr>
          <p:cNvPr id="108" name="CustomShape 2"/>
          <p:cNvSpPr/>
          <p:nvPr/>
        </p:nvSpPr>
        <p:spPr>
          <a:xfrm>
            <a:off x="696960" y="3235320"/>
            <a:ext cx="7726680" cy="2596320"/>
          </a:xfrm>
          <a:prstGeom prst="rect">
            <a:avLst/>
          </a:prstGeom>
        </p:spPr>
        <p:txBody>
          <a:bodyPr lIns="90000" tIns="45000" rIns="90000" bIns="45000"/>
          <a:lstStyle/>
          <a:p>
            <a:pPr>
              <a:lnSpc>
                <a:spcPct val="100000"/>
              </a:lnSpc>
            </a:pPr>
            <a:r>
              <a:rPr lang="lv-LV" sz="3200" b="1">
                <a:solidFill>
                  <a:srgbClr val="FFFFFF"/>
                </a:solidFill>
                <a:latin typeface="Calibri"/>
              </a:rPr>
              <a:t>Steps toward PB in Municipali​ties</a:t>
            </a:r>
            <a:endParaRPr/>
          </a:p>
          <a:p>
            <a:pPr>
              <a:lnSpc>
                <a:spcPct val="100000"/>
              </a:lnSpc>
            </a:pPr>
            <a:r>
              <a:rPr lang="lv-LV" sz="3200" b="1">
                <a:solidFill>
                  <a:srgbClr val="FFFFFF"/>
                </a:solidFill>
                <a:latin typeface="Calibri"/>
              </a:rPr>
              <a:t>How to get started? </a:t>
            </a:r>
            <a:endParaRPr/>
          </a:p>
          <a:p>
            <a:pPr>
              <a:lnSpc>
                <a:spcPct val="100000"/>
              </a:lnSpc>
            </a:pPr>
            <a:r>
              <a:rPr lang="lv-LV" sz="3200" i="1">
                <a:solidFill>
                  <a:srgbClr val="0070C0"/>
                </a:solidFill>
                <a:latin typeface="Calibri"/>
              </a:rPr>
              <a:t>[Experiences from Finland]</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696960" y="2883600"/>
            <a:ext cx="7666920" cy="721440"/>
          </a:xfrm>
          <a:prstGeom prst="rect">
            <a:avLst/>
          </a:prstGeom>
        </p:spPr>
        <p:txBody>
          <a:bodyPr lIns="90000" tIns="45000" rIns="90000" bIns="45000"/>
          <a:lstStyle/>
          <a:p>
            <a:pPr>
              <a:lnSpc>
                <a:spcPct val="100000"/>
              </a:lnSpc>
            </a:pPr>
            <a:r>
              <a:rPr lang="lv-LV" sz="4200" b="1">
                <a:solidFill>
                  <a:srgbClr val="FFFFFF"/>
                </a:solidFill>
                <a:latin typeface="Calibri"/>
              </a:rPr>
              <a:t>2.2. PLANNING IMPLEMENTATION (METHOD/MODEL)​</a:t>
            </a:r>
            <a:endParaRPr/>
          </a:p>
          <a:p>
            <a:pPr>
              <a:lnSpc>
                <a:spcPct val="100000"/>
              </a:lnSpc>
            </a:pPr>
            <a:endParaRPr/>
          </a:p>
        </p:txBody>
      </p:sp>
      <p:sp>
        <p:nvSpPr>
          <p:cNvPr id="163" name="CustomShape 2"/>
          <p:cNvSpPr/>
          <p:nvPr/>
        </p:nvSpPr>
        <p:spPr>
          <a:xfrm>
            <a:off x="7086600" y="179280"/>
            <a:ext cx="2056680" cy="364320"/>
          </a:xfrm>
          <a:prstGeom prst="rect">
            <a:avLst/>
          </a:prstGeom>
        </p:spPr>
        <p:txBody>
          <a:bodyPr lIns="90000" tIns="45000" rIns="90000" bIns="45000"/>
          <a:lstStyle/>
          <a:p>
            <a:pPr>
              <a:lnSpc>
                <a:spcPct val="100000"/>
              </a:lnSpc>
            </a:pPr>
            <a:fld id="{258DCEEE-EF1B-42A4-8E56-DDC56488AAE5}" type="slidenum">
              <a:rPr lang="lv-LV">
                <a:solidFill>
                  <a:srgbClr val="000000"/>
                </a:solidFill>
                <a:latin typeface="Calibri"/>
              </a:r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6426360" y="178920"/>
            <a:ext cx="2056680" cy="364320"/>
          </a:xfrm>
          <a:prstGeom prst="rect">
            <a:avLst/>
          </a:prstGeom>
        </p:spPr>
        <p:txBody>
          <a:bodyPr lIns="90000" tIns="45000" rIns="90000" bIns="45000"/>
          <a:lstStyle/>
          <a:p>
            <a:pPr>
              <a:lnSpc>
                <a:spcPct val="100000"/>
              </a:lnSpc>
            </a:pPr>
            <a:fld id="{325ABE12-EF28-449E-9B73-137382634C0E}" type="slidenum">
              <a:rPr lang="lv-LV">
                <a:solidFill>
                  <a:srgbClr val="000000"/>
                </a:solidFill>
                <a:latin typeface="Calibri"/>
              </a:rPr>
              <a:t>11</a:t>
            </a:fld>
            <a:endParaRPr/>
          </a:p>
        </p:txBody>
      </p:sp>
      <p:sp>
        <p:nvSpPr>
          <p:cNvPr id="165" name="CustomShape 2"/>
          <p:cNvSpPr/>
          <p:nvPr/>
        </p:nvSpPr>
        <p:spPr>
          <a:xfrm>
            <a:off x="311760" y="15768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Choosing a Theme for PB</a:t>
            </a:r>
            <a:endParaRPr/>
          </a:p>
        </p:txBody>
      </p:sp>
      <p:sp>
        <p:nvSpPr>
          <p:cNvPr id="166" name="CustomShape 3"/>
          <p:cNvSpPr/>
          <p:nvPr/>
        </p:nvSpPr>
        <p:spPr>
          <a:xfrm>
            <a:off x="156240" y="1145520"/>
            <a:ext cx="7981920" cy="5246280"/>
          </a:xfrm>
          <a:prstGeom prst="rect">
            <a:avLst/>
          </a:prstGeom>
        </p:spPr>
        <p:txBody>
          <a:bodyPr lIns="90000" tIns="45000" rIns="90000" bIns="45000"/>
          <a:lstStyle/>
          <a:p>
            <a:pPr lvl="1">
              <a:lnSpc>
                <a:spcPct val="100000"/>
              </a:lnSpc>
              <a:buFont typeface="Arial"/>
              <a:buChar char="•"/>
            </a:pPr>
            <a:r>
              <a:rPr lang="lv-LV" sz="1600" b="1">
                <a:solidFill>
                  <a:srgbClr val="000000"/>
                </a:solidFill>
                <a:latin typeface="Calibri"/>
              </a:rPr>
              <a:t>No special theme:</a:t>
            </a:r>
            <a:r>
              <a:rPr lang="lv-LV" sz="1600">
                <a:solidFill>
                  <a:srgbClr val="000000"/>
                </a:solidFill>
                <a:latin typeface="Calibri"/>
              </a:rPr>
              <a:t> Citizens can freely propose ideas. However budget, legislation and municipality's authority may set limits to proposals.</a:t>
            </a:r>
            <a:endParaRPr/>
          </a:p>
          <a:p>
            <a:pPr lvl="1">
              <a:lnSpc>
                <a:spcPct val="100000"/>
              </a:lnSpc>
              <a:buFont typeface="Arial,Sans-Serif"/>
              <a:buChar char="•"/>
            </a:pPr>
            <a:r>
              <a:rPr lang="lv-LV" sz="1600" b="1">
                <a:solidFill>
                  <a:srgbClr val="000000"/>
                </a:solidFill>
                <a:latin typeface="Calibri"/>
              </a:rPr>
              <a:t>Special theme or themes:</a:t>
            </a:r>
            <a:r>
              <a:rPr lang="lv-LV" sz="1600">
                <a:solidFill>
                  <a:srgbClr val="000000"/>
                </a:solidFill>
                <a:latin typeface="Calibri"/>
              </a:rPr>
              <a:t> There is special theme (s) for PB (e.g.  environmental or cultural issues). Proposals have to fit into this theme. </a:t>
            </a:r>
            <a:r>
              <a:rPr lang="lv-LV" sz="1600">
                <a:solidFill>
                  <a:srgbClr val="000000"/>
                </a:solidFill>
                <a:latin typeface="Calibri"/>
                <a:ea typeface="Calibri"/>
              </a:rPr>
              <a:t>Budget, legislation and municipality's authority may set limits to proposals.</a:t>
            </a:r>
            <a:endParaRPr/>
          </a:p>
          <a:p>
            <a:pPr lvl="1">
              <a:lnSpc>
                <a:spcPct val="100000"/>
              </a:lnSpc>
              <a:buFont typeface="Arial,Sans-Serif"/>
              <a:buChar char="•"/>
            </a:pPr>
            <a:r>
              <a:rPr lang="lv-LV" sz="1600" b="1">
                <a:solidFill>
                  <a:srgbClr val="000000"/>
                </a:solidFill>
                <a:latin typeface="Calibri"/>
                <a:ea typeface="Calibri"/>
              </a:rPr>
              <a:t>Prepared proposals:</a:t>
            </a:r>
            <a:r>
              <a:rPr lang="lv-LV" sz="1600">
                <a:solidFill>
                  <a:srgbClr val="000000"/>
                </a:solidFill>
                <a:latin typeface="Calibri"/>
                <a:ea typeface="Calibri"/>
              </a:rPr>
              <a:t> Municipality gives loose proposals from which citizens can choose.</a:t>
            </a:r>
            <a:endParaRPr/>
          </a:p>
          <a:p>
            <a:pPr lvl="1">
              <a:lnSpc>
                <a:spcPct val="100000"/>
              </a:lnSpc>
              <a:buFont typeface="Arial,Sans-Serif"/>
              <a:buChar char="•"/>
            </a:pPr>
            <a:r>
              <a:rPr lang="lv-LV" sz="1600" b="1">
                <a:solidFill>
                  <a:srgbClr val="000000"/>
                </a:solidFill>
                <a:latin typeface="Calibri"/>
                <a:ea typeface="Calibri"/>
              </a:rPr>
              <a:t>Special target group(s):</a:t>
            </a:r>
            <a:r>
              <a:rPr lang="lv-LV" sz="1600">
                <a:solidFill>
                  <a:srgbClr val="000000"/>
                </a:solidFill>
                <a:latin typeface="Calibri"/>
                <a:ea typeface="Calibri"/>
              </a:rPr>
              <a:t> PB is indicated to issues that concern certain citizen groups (e.g. chidren, old people, disabled).</a:t>
            </a:r>
            <a:endParaRPr/>
          </a:p>
          <a:p>
            <a:pPr lvl="1">
              <a:lnSpc>
                <a:spcPct val="100000"/>
              </a:lnSpc>
              <a:buFont typeface="Arial,Sans-Serif"/>
              <a:buChar char="•"/>
            </a:pPr>
            <a:r>
              <a:rPr lang="lv-LV" sz="1600" b="1">
                <a:solidFill>
                  <a:srgbClr val="000000"/>
                </a:solidFill>
                <a:latin typeface="Calibri"/>
                <a:ea typeface="Calibri"/>
              </a:rPr>
              <a:t>Special region/city district: </a:t>
            </a:r>
            <a:r>
              <a:rPr lang="lv-LV" sz="1600">
                <a:solidFill>
                  <a:srgbClr val="000000"/>
                </a:solidFill>
                <a:latin typeface="Calibri"/>
                <a:ea typeface="Calibri"/>
              </a:rPr>
              <a:t>PB is focused to certain city district.</a:t>
            </a:r>
            <a:endParaRPr/>
          </a:p>
          <a:p>
            <a:pPr>
              <a:lnSpc>
                <a:spcPct val="100000"/>
              </a:lnSpc>
            </a:pPr>
            <a:endParaRPr/>
          </a:p>
          <a:p>
            <a:pPr>
              <a:lnSpc>
                <a:spcPct val="100000"/>
              </a:lnSpc>
            </a:pPr>
            <a:r>
              <a:rPr lang="lv-LV" sz="1600">
                <a:solidFill>
                  <a:srgbClr val="000000"/>
                </a:solidFill>
                <a:latin typeface="Calibri"/>
                <a:ea typeface="Calibri"/>
              </a:rPr>
              <a:t>The budget defines, which of these options (if any) is suitable for the municipality. If the budget or  other resources are small, some framing is sensible. Or if the aim is to pay attentioon to special socio-economical issues or some hard-to-reach groups, it is sensible to frame the target group or for example the city district.</a:t>
            </a:r>
            <a:endParaRPr/>
          </a:p>
          <a:p>
            <a:pPr>
              <a:lnSpc>
                <a:spcPct val="100000"/>
              </a:lnSpc>
            </a:pPr>
            <a:endParaRPr/>
          </a:p>
          <a:p>
            <a:pPr>
              <a:lnSpc>
                <a:spcPct val="100000"/>
              </a:lnSpc>
            </a:pPr>
            <a:r>
              <a:rPr lang="lv-LV" sz="1600">
                <a:solidFill>
                  <a:srgbClr val="000000"/>
                </a:solidFill>
                <a:latin typeface="Calibri"/>
                <a:ea typeface="Calibri"/>
              </a:rPr>
              <a:t>Choosing the theme carefully is important, because it influences on the amount of proposals and the voting turnout. One option is to discuss about the themes with the citizens before decide anything. The themes can be co-created.</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67" name="CustomShape 4"/>
          <p:cNvSpPr/>
          <p:nvPr/>
        </p:nvSpPr>
        <p:spPr>
          <a:xfrm>
            <a:off x="311760" y="618480"/>
            <a:ext cx="7377480" cy="526320"/>
          </a:xfrm>
          <a:prstGeom prst="rect">
            <a:avLst/>
          </a:prstGeom>
        </p:spPr>
        <p:txBody>
          <a:bodyPr lIns="90000" tIns="45000" rIns="90000" bIns="45000"/>
          <a:lstStyle/>
          <a:p>
            <a:pPr>
              <a:lnSpc>
                <a:spcPct val="90000"/>
              </a:lnSpc>
            </a:pPr>
            <a:r>
              <a:rPr lang="lv-LV" sz="3200">
                <a:solidFill>
                  <a:srgbClr val="535353"/>
                </a:solidFill>
                <a:latin typeface="Calibri"/>
              </a:rPr>
              <a:t>Examples of PB Themes: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6426360" y="178920"/>
            <a:ext cx="2056680" cy="364320"/>
          </a:xfrm>
          <a:prstGeom prst="rect">
            <a:avLst/>
          </a:prstGeom>
        </p:spPr>
        <p:txBody>
          <a:bodyPr lIns="90000" tIns="45000" rIns="90000" bIns="45000"/>
          <a:lstStyle/>
          <a:p>
            <a:pPr>
              <a:lnSpc>
                <a:spcPct val="100000"/>
              </a:lnSpc>
            </a:pPr>
            <a:fld id="{DB395E0D-2438-48C1-83AB-083F68F61FB4}" type="slidenum">
              <a:rPr lang="lv-LV">
                <a:solidFill>
                  <a:srgbClr val="000000"/>
                </a:solidFill>
                <a:latin typeface="Calibri"/>
              </a:rPr>
              <a:t>12</a:t>
            </a:fld>
            <a:endParaRPr/>
          </a:p>
        </p:txBody>
      </p:sp>
      <p:sp>
        <p:nvSpPr>
          <p:cNvPr id="169" name="CustomShape 2"/>
          <p:cNvSpPr/>
          <p:nvPr/>
        </p:nvSpPr>
        <p:spPr>
          <a:xfrm>
            <a:off x="735840" y="24084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2.Finnish Examples:</a:t>
            </a:r>
            <a:endParaRPr/>
          </a:p>
        </p:txBody>
      </p:sp>
      <p:sp>
        <p:nvSpPr>
          <p:cNvPr id="170" name="CustomShape 3"/>
          <p:cNvSpPr/>
          <p:nvPr/>
        </p:nvSpPr>
        <p:spPr>
          <a:xfrm>
            <a:off x="735840" y="62568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Lahti PB Pilot 2020</a:t>
            </a:r>
            <a:endParaRPr/>
          </a:p>
        </p:txBody>
      </p:sp>
      <p:sp>
        <p:nvSpPr>
          <p:cNvPr id="171" name="CustomShape 4"/>
          <p:cNvSpPr/>
          <p:nvPr/>
        </p:nvSpPr>
        <p:spPr>
          <a:xfrm>
            <a:off x="735840" y="240840"/>
            <a:ext cx="7670520" cy="274320"/>
          </a:xfrm>
          <a:prstGeom prst="rect">
            <a:avLst/>
          </a:prstGeom>
        </p:spPr>
      </p:sp>
      <p:pic>
        <p:nvPicPr>
          <p:cNvPr id="172" name="Picture 6"/>
          <p:cNvPicPr/>
          <p:nvPr/>
        </p:nvPicPr>
        <p:blipFill>
          <a:blip r:embed="rId2"/>
          <a:stretch>
            <a:fillRect/>
          </a:stretch>
        </p:blipFill>
        <p:spPr>
          <a:xfrm>
            <a:off x="6985080" y="2639520"/>
            <a:ext cx="1790640" cy="2765160"/>
          </a:xfrm>
          <a:prstGeom prst="rect">
            <a:avLst/>
          </a:prstGeom>
          <a:ln>
            <a:solidFill>
              <a:srgbClr val="E7E6E6"/>
            </a:solidFill>
          </a:ln>
        </p:spPr>
      </p:pic>
      <p:pic>
        <p:nvPicPr>
          <p:cNvPr id="173" name="Picture 7"/>
          <p:cNvPicPr/>
          <p:nvPr/>
        </p:nvPicPr>
        <p:blipFill>
          <a:blip r:embed="rId3"/>
          <a:stretch>
            <a:fillRect/>
          </a:stretch>
        </p:blipFill>
        <p:spPr>
          <a:xfrm>
            <a:off x="6255360" y="710280"/>
            <a:ext cx="2859120" cy="2036520"/>
          </a:xfrm>
          <a:prstGeom prst="rect">
            <a:avLst/>
          </a:prstGeom>
        </p:spPr>
      </p:pic>
      <p:sp>
        <p:nvSpPr>
          <p:cNvPr id="174" name="CustomShape 5"/>
          <p:cNvSpPr/>
          <p:nvPr/>
        </p:nvSpPr>
        <p:spPr>
          <a:xfrm>
            <a:off x="7161480" y="5405760"/>
            <a:ext cx="1485360" cy="242280"/>
          </a:xfrm>
          <a:prstGeom prst="rect">
            <a:avLst/>
          </a:prstGeom>
        </p:spPr>
        <p:txBody>
          <a:bodyPr wrap="none" lIns="90000" tIns="45000" rIns="90000" bIns="45000"/>
          <a:lstStyle/>
          <a:p>
            <a:pPr>
              <a:lnSpc>
                <a:spcPct val="100000"/>
              </a:lnSpc>
            </a:pPr>
            <a:r>
              <a:rPr lang="lv-LV" sz="1000">
                <a:solidFill>
                  <a:srgbClr val="000000"/>
                </a:solidFill>
                <a:latin typeface="Calibri"/>
              </a:rPr>
              <a:t>Pictures: The City of Lahti</a:t>
            </a:r>
            <a:endParaRPr/>
          </a:p>
        </p:txBody>
      </p:sp>
      <p:sp>
        <p:nvSpPr>
          <p:cNvPr id="175" name="CustomShape 6"/>
          <p:cNvSpPr/>
          <p:nvPr/>
        </p:nvSpPr>
        <p:spPr>
          <a:xfrm>
            <a:off x="378000" y="1728000"/>
            <a:ext cx="6030000" cy="2610360"/>
          </a:xfrm>
          <a:prstGeom prst="rect">
            <a:avLst/>
          </a:prstGeom>
        </p:spPr>
        <p:txBody>
          <a:bodyPr lIns="90000" tIns="45000" rIns="90000" bIns="45000"/>
          <a:lstStyle/>
          <a:p>
            <a:pPr>
              <a:lnSpc>
                <a:spcPct val="100000"/>
              </a:lnSpc>
              <a:buFont typeface="Calibri Light"/>
              <a:buAutoNum type="arabicPeriod"/>
            </a:pPr>
            <a:r>
              <a:rPr lang="lv-LV" sz="2000" b="1">
                <a:solidFill>
                  <a:srgbClr val="000000"/>
                </a:solidFill>
                <a:latin typeface="Calibri"/>
              </a:rPr>
              <a:t>Idea creation</a:t>
            </a:r>
            <a:r>
              <a:rPr lang="lv-LV" sz="2000">
                <a:solidFill>
                  <a:srgbClr val="000000"/>
                </a:solidFill>
                <a:latin typeface="Calibri"/>
              </a:rPr>
              <a:t> by inhabitants 		(spring)</a:t>
            </a:r>
            <a:endParaRPr/>
          </a:p>
          <a:p>
            <a:pPr lvl="1">
              <a:lnSpc>
                <a:spcPct val="100000"/>
              </a:lnSpc>
              <a:buFont typeface="Arial"/>
              <a:buChar char="•"/>
            </a:pPr>
            <a:r>
              <a:rPr lang="lv-LV" sz="2000">
                <a:solidFill>
                  <a:srgbClr val="000000"/>
                </a:solidFill>
                <a:latin typeface="Calibri"/>
              </a:rPr>
              <a:t>Four themes, three from City one from inhabitants</a:t>
            </a:r>
            <a:endParaRPr/>
          </a:p>
          <a:p>
            <a:pPr>
              <a:lnSpc>
                <a:spcPct val="100000"/>
              </a:lnSpc>
              <a:buFont typeface="Calibri Light"/>
              <a:buAutoNum type="arabicPeriod"/>
            </a:pPr>
            <a:r>
              <a:rPr lang="lv-LV" sz="2000" b="1">
                <a:solidFill>
                  <a:srgbClr val="000000"/>
                </a:solidFill>
                <a:latin typeface="Calibri"/>
              </a:rPr>
              <a:t>Pre-Check</a:t>
            </a:r>
            <a:r>
              <a:rPr lang="lv-LV" sz="2000">
                <a:solidFill>
                  <a:srgbClr val="000000"/>
                </a:solidFill>
                <a:latin typeface="Calibri"/>
              </a:rPr>
              <a:t> by City	 		(summer)</a:t>
            </a:r>
            <a:endParaRPr/>
          </a:p>
          <a:p>
            <a:pPr>
              <a:lnSpc>
                <a:spcPct val="100000"/>
              </a:lnSpc>
              <a:buFont typeface="Calibri Light"/>
              <a:buAutoNum type="arabicPeriod"/>
            </a:pPr>
            <a:r>
              <a:rPr lang="lv-LV" sz="2000" b="1">
                <a:solidFill>
                  <a:srgbClr val="000000"/>
                </a:solidFill>
                <a:latin typeface="Calibri"/>
              </a:rPr>
              <a:t>Co-Creation </a:t>
            </a:r>
            <a:r>
              <a:rPr lang="lv-LV" sz="2000">
                <a:solidFill>
                  <a:srgbClr val="000000"/>
                </a:solidFill>
                <a:latin typeface="Calibri"/>
              </a:rPr>
              <a:t>by City and inhabitants		(summer/fall)</a:t>
            </a:r>
            <a:endParaRPr/>
          </a:p>
          <a:p>
            <a:pPr>
              <a:lnSpc>
                <a:spcPct val="100000"/>
              </a:lnSpc>
              <a:buFont typeface="Calibri Light"/>
              <a:buAutoNum type="arabicPeriod"/>
            </a:pPr>
            <a:r>
              <a:rPr lang="lv-LV" sz="2000" b="1">
                <a:solidFill>
                  <a:srgbClr val="000000"/>
                </a:solidFill>
                <a:latin typeface="Calibri"/>
              </a:rPr>
              <a:t>Voting</a:t>
            </a:r>
            <a:r>
              <a:rPr lang="lv-LV" sz="2000">
                <a:solidFill>
                  <a:srgbClr val="000000"/>
                </a:solidFill>
                <a:latin typeface="Calibri"/>
              </a:rPr>
              <a:t> open to all inhabitants		(fall)</a:t>
            </a:r>
            <a:endParaRPr/>
          </a:p>
          <a:p>
            <a:pPr>
              <a:lnSpc>
                <a:spcPct val="100000"/>
              </a:lnSpc>
              <a:buFont typeface="Calibri Light"/>
              <a:buAutoNum type="arabicPeriod"/>
            </a:pPr>
            <a:r>
              <a:rPr lang="lv-LV" sz="2000" b="1">
                <a:solidFill>
                  <a:srgbClr val="000000"/>
                </a:solidFill>
                <a:latin typeface="Calibri"/>
              </a:rPr>
              <a:t>Implementation</a:t>
            </a:r>
            <a:r>
              <a:rPr lang="lv-LV" sz="2000">
                <a:solidFill>
                  <a:srgbClr val="000000"/>
                </a:solidFill>
                <a:latin typeface="Calibri"/>
              </a:rPr>
              <a:t> by the City		(fall--- 2021)</a:t>
            </a:r>
            <a:endParaRPr/>
          </a:p>
          <a:p>
            <a:pPr>
              <a:lnSpc>
                <a:spcPct val="100000"/>
              </a:lnSpc>
            </a:pPr>
            <a:r>
              <a:rPr lang="lv-LV" sz="2000" b="1">
                <a:solidFill>
                  <a:srgbClr val="000000"/>
                </a:solidFill>
                <a:latin typeface="Calibri"/>
              </a:rPr>
              <a:t>Specialty:</a:t>
            </a:r>
            <a:endParaRPr/>
          </a:p>
          <a:p>
            <a:pPr>
              <a:lnSpc>
                <a:spcPct val="100000"/>
              </a:lnSpc>
            </a:pPr>
            <a:r>
              <a:rPr lang="lv-LV" sz="2000" b="1">
                <a:solidFill>
                  <a:srgbClr val="000000"/>
                </a:solidFill>
                <a:latin typeface="Calibri"/>
              </a:rPr>
              <a:t>Project Guardians </a:t>
            </a:r>
            <a:r>
              <a:rPr lang="lv-LV" sz="2000">
                <a:solidFill>
                  <a:srgbClr val="000000"/>
                </a:solidFill>
                <a:latin typeface="Calibri"/>
              </a:rPr>
              <a:t>– volunteer inhabitants supporting the pilot externally in their areas</a:t>
            </a:r>
            <a:endParaRPr/>
          </a:p>
          <a:p>
            <a:pPr>
              <a:lnSpc>
                <a:spcPct val="100000"/>
              </a:lnSpc>
            </a:pPr>
            <a:r>
              <a:rPr lang="lv-LV" sz="2000" b="1">
                <a:solidFill>
                  <a:srgbClr val="000000"/>
                </a:solidFill>
                <a:latin typeface="Calibri"/>
              </a:rPr>
              <a:t>PB Coaches </a:t>
            </a:r>
            <a:r>
              <a:rPr lang="lv-LV" sz="2000">
                <a:solidFill>
                  <a:srgbClr val="000000"/>
                </a:solidFill>
                <a:latin typeface="Calibri"/>
              </a:rPr>
              <a:t>-chosen individuals from the City organization supporting the pilot internally within the city divisions</a:t>
            </a:r>
            <a:endParaRPr/>
          </a:p>
          <a:p>
            <a:pPr>
              <a:lnSpc>
                <a:spcPct val="90000"/>
              </a:lnSpc>
            </a:pPr>
            <a:endParaRPr/>
          </a:p>
        </p:txBody>
      </p:sp>
      <p:sp>
        <p:nvSpPr>
          <p:cNvPr id="176" name="CustomShape 7"/>
          <p:cNvSpPr/>
          <p:nvPr/>
        </p:nvSpPr>
        <p:spPr>
          <a:xfrm>
            <a:off x="787320" y="1098000"/>
            <a:ext cx="6484680" cy="486000"/>
          </a:xfrm>
          <a:prstGeom prst="rect">
            <a:avLst/>
          </a:prstGeom>
        </p:spPr>
        <p:txBody>
          <a:bodyPr lIns="90000" tIns="45000" rIns="90000" bIns="45000"/>
          <a:lstStyle/>
          <a:p>
            <a:pPr>
              <a:lnSpc>
                <a:spcPct val="100000"/>
              </a:lnSpc>
            </a:pPr>
            <a:r>
              <a:rPr lang="lv-LV" sz="2600" b="1">
                <a:solidFill>
                  <a:srgbClr val="000000"/>
                </a:solidFill>
                <a:latin typeface="Calibri"/>
              </a:rPr>
              <a:t>Five steps of the #OmaLahti-process:</a:t>
            </a:r>
            <a:endParaRPr/>
          </a:p>
        </p:txBody>
      </p:sp>
      <p:sp>
        <p:nvSpPr>
          <p:cNvPr id="177" name="CustomShape 8"/>
          <p:cNvSpPr/>
          <p:nvPr/>
        </p:nvSpPr>
        <p:spPr>
          <a:xfrm>
            <a:off x="735840" y="5997600"/>
            <a:ext cx="6608160" cy="764280"/>
          </a:xfrm>
          <a:prstGeom prst="rect">
            <a:avLst/>
          </a:prstGeom>
        </p:spPr>
        <p:txBody>
          <a:bodyPr lIns="90000" tIns="45000" rIns="90000" bIns="45000"/>
          <a:lstStyle/>
          <a:p>
            <a:pPr>
              <a:lnSpc>
                <a:spcPct val="100000"/>
              </a:lnSpc>
            </a:pPr>
            <a:r>
              <a:rPr lang="lv-LV" sz="1100">
                <a:solidFill>
                  <a:srgbClr val="000000"/>
                </a:solidFill>
                <a:latin typeface="Calibri"/>
              </a:rPr>
              <a:t>Source: </a:t>
            </a:r>
            <a:r>
              <a:rPr lang="lv-LV" sz="1100" u="sng">
                <a:solidFill>
                  <a:srgbClr val="0563C1"/>
                </a:solidFill>
                <a:latin typeface="Calibri"/>
                <a:hlinkClick r:id="rId4"/>
              </a:rPr>
              <a:t>https://www.lahti.fi/paatoksenteko/osallistujavaikuta/osallistuva-budjetointi</a:t>
            </a:r>
            <a:r>
              <a:rPr lang="lv-LV" sz="1100">
                <a:solidFill>
                  <a:srgbClr val="000000"/>
                </a:solidFill>
                <a:latin typeface="Calibri"/>
              </a:rPr>
              <a:t> &amp; Tia Mäkinen and Sanna Virta, PB Team at the City of Lahti</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6426360" y="178920"/>
            <a:ext cx="2056680" cy="364320"/>
          </a:xfrm>
          <a:prstGeom prst="rect">
            <a:avLst/>
          </a:prstGeom>
        </p:spPr>
        <p:txBody>
          <a:bodyPr lIns="90000" tIns="45000" rIns="90000" bIns="45000"/>
          <a:lstStyle/>
          <a:p>
            <a:pPr>
              <a:lnSpc>
                <a:spcPct val="100000"/>
              </a:lnSpc>
            </a:pPr>
            <a:fld id="{19C7AF35-7BD4-4E70-A962-AD98706C3E75}" type="slidenum">
              <a:rPr lang="lv-LV">
                <a:solidFill>
                  <a:srgbClr val="000000"/>
                </a:solidFill>
                <a:latin typeface="Calibri"/>
              </a:rPr>
              <a:t>13</a:t>
            </a:fld>
            <a:endParaRPr/>
          </a:p>
        </p:txBody>
      </p:sp>
      <p:sp>
        <p:nvSpPr>
          <p:cNvPr id="179" name="CustomShape 2"/>
          <p:cNvSpPr/>
          <p:nvPr/>
        </p:nvSpPr>
        <p:spPr>
          <a:xfrm>
            <a:off x="735840" y="44388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Finnish Examples:</a:t>
            </a:r>
            <a:endParaRPr/>
          </a:p>
        </p:txBody>
      </p:sp>
      <p:sp>
        <p:nvSpPr>
          <p:cNvPr id="180" name="CustomShape 3"/>
          <p:cNvSpPr/>
          <p:nvPr/>
        </p:nvSpPr>
        <p:spPr>
          <a:xfrm>
            <a:off x="735840" y="90540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Tampere PB pilot 2020</a:t>
            </a:r>
            <a:endParaRPr/>
          </a:p>
        </p:txBody>
      </p:sp>
      <p:sp>
        <p:nvSpPr>
          <p:cNvPr id="181" name="CustomShape 4"/>
          <p:cNvSpPr/>
          <p:nvPr/>
        </p:nvSpPr>
        <p:spPr>
          <a:xfrm>
            <a:off x="735840" y="158400"/>
            <a:ext cx="7670520" cy="274320"/>
          </a:xfrm>
          <a:prstGeom prst="rect">
            <a:avLst/>
          </a:prstGeom>
        </p:spPr>
      </p:sp>
      <p:sp>
        <p:nvSpPr>
          <p:cNvPr id="182" name="CustomShape 5"/>
          <p:cNvSpPr/>
          <p:nvPr/>
        </p:nvSpPr>
        <p:spPr>
          <a:xfrm>
            <a:off x="564840" y="6105240"/>
            <a:ext cx="4571280" cy="455040"/>
          </a:xfrm>
          <a:prstGeom prst="rect">
            <a:avLst/>
          </a:prstGeom>
        </p:spPr>
        <p:txBody>
          <a:bodyPr lIns="90000" tIns="45000" rIns="90000" bIns="45000"/>
          <a:lstStyle/>
          <a:p>
            <a:pPr>
              <a:lnSpc>
                <a:spcPct val="100000"/>
              </a:lnSpc>
            </a:pPr>
            <a:r>
              <a:rPr lang="lv-LV" sz="1200">
                <a:solidFill>
                  <a:srgbClr val="000000"/>
                </a:solidFill>
                <a:latin typeface="Calibri"/>
              </a:rPr>
              <a:t>Source: https://mun.tampere.fi/pages/osbu-vaiheet?format=html&amp;locale=en</a:t>
            </a:r>
            <a:endParaRPr/>
          </a:p>
        </p:txBody>
      </p:sp>
      <p:sp>
        <p:nvSpPr>
          <p:cNvPr id="183" name="CustomShape 6"/>
          <p:cNvSpPr/>
          <p:nvPr/>
        </p:nvSpPr>
        <p:spPr>
          <a:xfrm>
            <a:off x="735840" y="1907280"/>
            <a:ext cx="8344440" cy="2610360"/>
          </a:xfrm>
          <a:prstGeom prst="rect">
            <a:avLst/>
          </a:prstGeom>
        </p:spPr>
        <p:txBody>
          <a:bodyPr lIns="90000" tIns="45000" rIns="90000" bIns="45000"/>
          <a:lstStyle/>
          <a:p>
            <a:pPr>
              <a:lnSpc>
                <a:spcPct val="100000"/>
              </a:lnSpc>
              <a:buFont typeface="Calibri Light"/>
              <a:buAutoNum type="arabicPeriod"/>
            </a:pPr>
            <a:r>
              <a:rPr lang="lv-LV" b="1">
                <a:solidFill>
                  <a:srgbClr val="000000"/>
                </a:solidFill>
                <a:latin typeface="Calibri"/>
              </a:rPr>
              <a:t>Innovation </a:t>
            </a:r>
            <a:r>
              <a:rPr lang="lv-LV">
                <a:solidFill>
                  <a:srgbClr val="000000"/>
                </a:solidFill>
                <a:latin typeface="Calibri"/>
              </a:rPr>
              <a:t>by inhabitants 		(spring)</a:t>
            </a:r>
            <a:endParaRPr/>
          </a:p>
          <a:p>
            <a:pPr>
              <a:lnSpc>
                <a:spcPct val="100000"/>
              </a:lnSpc>
              <a:buFont typeface="Calibri Light"/>
              <a:buAutoNum type="arabicPeriod"/>
            </a:pPr>
            <a:r>
              <a:rPr lang="lv-LV" b="1">
                <a:solidFill>
                  <a:srgbClr val="000000"/>
                </a:solidFill>
                <a:latin typeface="Calibri"/>
              </a:rPr>
              <a:t>Preliminary inspection</a:t>
            </a:r>
            <a:r>
              <a:rPr lang="lv-LV">
                <a:solidFill>
                  <a:srgbClr val="000000"/>
                </a:solidFill>
                <a:latin typeface="Calibri"/>
              </a:rPr>
              <a:t> by City	 	(summer)</a:t>
            </a:r>
            <a:endParaRPr/>
          </a:p>
          <a:p>
            <a:pPr>
              <a:lnSpc>
                <a:spcPct val="100000"/>
              </a:lnSpc>
              <a:buFont typeface="Calibri Light"/>
              <a:buAutoNum type="arabicPeriod"/>
            </a:pPr>
            <a:r>
              <a:rPr lang="lv-LV" b="1">
                <a:solidFill>
                  <a:srgbClr val="000000"/>
                </a:solidFill>
                <a:latin typeface="Calibri"/>
              </a:rPr>
              <a:t>Workshops </a:t>
            </a:r>
            <a:r>
              <a:rPr lang="lv-LV">
                <a:solidFill>
                  <a:srgbClr val="000000"/>
                </a:solidFill>
                <a:latin typeface="Calibri"/>
              </a:rPr>
              <a:t>by City and inhabitants	(summer/fall)</a:t>
            </a:r>
            <a:endParaRPr/>
          </a:p>
          <a:p>
            <a:pPr>
              <a:lnSpc>
                <a:spcPct val="100000"/>
              </a:lnSpc>
              <a:buFont typeface="Calibri Light"/>
              <a:buAutoNum type="arabicPeriod"/>
            </a:pPr>
            <a:r>
              <a:rPr lang="lv-LV" b="1">
                <a:solidFill>
                  <a:srgbClr val="000000"/>
                </a:solidFill>
                <a:latin typeface="Calibri"/>
              </a:rPr>
              <a:t>Evaluation of costs </a:t>
            </a:r>
            <a:r>
              <a:rPr lang="lv-LV">
                <a:solidFill>
                  <a:srgbClr val="000000"/>
                </a:solidFill>
                <a:latin typeface="Calibri"/>
              </a:rPr>
              <a:t>			(fall)</a:t>
            </a:r>
            <a:endParaRPr/>
          </a:p>
          <a:p>
            <a:pPr>
              <a:lnSpc>
                <a:spcPct val="100000"/>
              </a:lnSpc>
              <a:buFont typeface="Calibri Light"/>
              <a:buAutoNum type="arabicPeriod"/>
            </a:pPr>
            <a:r>
              <a:rPr lang="lv-LV" b="1">
                <a:solidFill>
                  <a:srgbClr val="000000"/>
                </a:solidFill>
                <a:latin typeface="Calibri"/>
              </a:rPr>
              <a:t>Voting</a:t>
            </a:r>
            <a:r>
              <a:rPr lang="lv-LV">
                <a:solidFill>
                  <a:srgbClr val="000000"/>
                </a:solidFill>
                <a:latin typeface="Calibri"/>
              </a:rPr>
              <a:t> open to all inhabitants		(fall/winter)</a:t>
            </a:r>
            <a:endParaRPr/>
          </a:p>
          <a:p>
            <a:pPr>
              <a:lnSpc>
                <a:spcPct val="100000"/>
              </a:lnSpc>
              <a:buFont typeface="Calibri Light"/>
              <a:buAutoNum type="arabicPeriod"/>
            </a:pPr>
            <a:r>
              <a:rPr lang="lv-LV" b="1">
                <a:solidFill>
                  <a:srgbClr val="000000"/>
                </a:solidFill>
                <a:latin typeface="Calibri"/>
              </a:rPr>
              <a:t>Implementation</a:t>
            </a:r>
            <a:r>
              <a:rPr lang="lv-LV">
                <a:solidFill>
                  <a:srgbClr val="000000"/>
                </a:solidFill>
                <a:latin typeface="Calibri"/>
              </a:rPr>
              <a:t> by the City		(winter--- 2021)</a:t>
            </a:r>
            <a:endParaRPr/>
          </a:p>
          <a:p>
            <a:pPr>
              <a:lnSpc>
                <a:spcPct val="90000"/>
              </a:lnSpc>
            </a:pPr>
            <a:endParaRPr/>
          </a:p>
        </p:txBody>
      </p:sp>
      <p:sp>
        <p:nvSpPr>
          <p:cNvPr id="184" name="CustomShape 7"/>
          <p:cNvSpPr/>
          <p:nvPr/>
        </p:nvSpPr>
        <p:spPr>
          <a:xfrm>
            <a:off x="735840" y="1440000"/>
            <a:ext cx="6383160" cy="486000"/>
          </a:xfrm>
          <a:prstGeom prst="rect">
            <a:avLst/>
          </a:prstGeom>
        </p:spPr>
        <p:txBody>
          <a:bodyPr lIns="90000" tIns="45000" rIns="90000" bIns="45000"/>
          <a:lstStyle/>
          <a:p>
            <a:pPr>
              <a:lnSpc>
                <a:spcPct val="100000"/>
              </a:lnSpc>
            </a:pPr>
            <a:r>
              <a:rPr lang="lv-LV" sz="2600" b="1">
                <a:solidFill>
                  <a:srgbClr val="000000"/>
                </a:solidFill>
                <a:latin typeface="Calibri"/>
              </a:rPr>
              <a:t>Steps of the </a:t>
            </a:r>
            <a:r>
              <a:rPr lang="lv-LV" sz="2600">
                <a:solidFill>
                  <a:srgbClr val="000000"/>
                </a:solidFill>
                <a:latin typeface="Calibri"/>
              </a:rPr>
              <a:t>”</a:t>
            </a:r>
            <a:r>
              <a:rPr lang="lv-LV" sz="2600" b="1">
                <a:solidFill>
                  <a:srgbClr val="000000"/>
                </a:solidFill>
                <a:latin typeface="Calibri"/>
              </a:rPr>
              <a:t>Mun Tampere” -process:</a:t>
            </a:r>
            <a:endParaRPr/>
          </a:p>
        </p:txBody>
      </p:sp>
      <p:pic>
        <p:nvPicPr>
          <p:cNvPr id="185" name="Picture 9"/>
          <p:cNvPicPr/>
          <p:nvPr/>
        </p:nvPicPr>
        <p:blipFill>
          <a:blip r:embed="rId2"/>
          <a:stretch>
            <a:fillRect/>
          </a:stretch>
        </p:blipFill>
        <p:spPr>
          <a:xfrm>
            <a:off x="4820400" y="4163760"/>
            <a:ext cx="3817080" cy="1286640"/>
          </a:xfrm>
          <a:prstGeom prst="rect">
            <a:avLst/>
          </a:prstGeom>
        </p:spPr>
      </p:pic>
      <p:sp>
        <p:nvSpPr>
          <p:cNvPr id="186" name="CustomShape 8"/>
          <p:cNvSpPr/>
          <p:nvPr/>
        </p:nvSpPr>
        <p:spPr>
          <a:xfrm>
            <a:off x="735840" y="4249080"/>
            <a:ext cx="3657600" cy="912960"/>
          </a:xfrm>
          <a:prstGeom prst="rect">
            <a:avLst/>
          </a:prstGeom>
        </p:spPr>
        <p:txBody>
          <a:bodyPr lIns="90000" tIns="45000" rIns="90000" bIns="45000"/>
          <a:lstStyle/>
          <a:p>
            <a:pPr>
              <a:lnSpc>
                <a:spcPct val="100000"/>
              </a:lnSpc>
            </a:pPr>
            <a:r>
              <a:rPr lang="lv-LV" b="1">
                <a:solidFill>
                  <a:srgbClr val="000000"/>
                </a:solidFill>
                <a:latin typeface="Calibri"/>
              </a:rPr>
              <a:t>Specialty:</a:t>
            </a:r>
            <a:endParaRPr/>
          </a:p>
          <a:p>
            <a:pPr>
              <a:lnSpc>
                <a:spcPct val="100000"/>
              </a:lnSpc>
            </a:pPr>
            <a:r>
              <a:rPr lang="lv-LV">
                <a:solidFill>
                  <a:srgbClr val="000000"/>
                </a:solidFill>
                <a:latin typeface="Calibri"/>
              </a:rPr>
              <a:t>Only one target group and theme – well-being of children and youth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6426360" y="178920"/>
            <a:ext cx="2056680" cy="364320"/>
          </a:xfrm>
          <a:prstGeom prst="rect">
            <a:avLst/>
          </a:prstGeom>
        </p:spPr>
        <p:txBody>
          <a:bodyPr lIns="90000" tIns="45000" rIns="90000" bIns="45000"/>
          <a:lstStyle/>
          <a:p>
            <a:pPr>
              <a:lnSpc>
                <a:spcPct val="100000"/>
              </a:lnSpc>
            </a:pPr>
            <a:fld id="{73276404-5A4E-43BD-B900-521584A4C7C4}" type="slidenum">
              <a:rPr lang="lv-LV">
                <a:solidFill>
                  <a:srgbClr val="000000"/>
                </a:solidFill>
                <a:latin typeface="Calibri"/>
              </a:rPr>
              <a:t>14</a:t>
            </a:fld>
            <a:endParaRPr/>
          </a:p>
        </p:txBody>
      </p:sp>
      <p:sp>
        <p:nvSpPr>
          <p:cNvPr id="188" name="CustomShape 2"/>
          <p:cNvSpPr/>
          <p:nvPr/>
        </p:nvSpPr>
        <p:spPr>
          <a:xfrm>
            <a:off x="735840" y="52380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Finnish Examples: OmaStadi</a:t>
            </a:r>
            <a:endParaRPr/>
          </a:p>
        </p:txBody>
      </p:sp>
      <p:sp>
        <p:nvSpPr>
          <p:cNvPr id="189" name="CustomShape 3"/>
          <p:cNvSpPr/>
          <p:nvPr/>
        </p:nvSpPr>
        <p:spPr>
          <a:xfrm>
            <a:off x="735840" y="96048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Helsinki PB pilot 2019 – 2020</a:t>
            </a:r>
            <a:endParaRPr/>
          </a:p>
          <a:p>
            <a:pPr>
              <a:lnSpc>
                <a:spcPct val="100000"/>
              </a:lnSpc>
            </a:pPr>
            <a:endParaRPr/>
          </a:p>
        </p:txBody>
      </p:sp>
      <p:sp>
        <p:nvSpPr>
          <p:cNvPr id="190" name="CustomShape 4"/>
          <p:cNvSpPr/>
          <p:nvPr/>
        </p:nvSpPr>
        <p:spPr>
          <a:xfrm>
            <a:off x="735840" y="240840"/>
            <a:ext cx="7670520" cy="274320"/>
          </a:xfrm>
          <a:prstGeom prst="rect">
            <a:avLst/>
          </a:prstGeom>
        </p:spPr>
      </p:sp>
      <p:sp>
        <p:nvSpPr>
          <p:cNvPr id="191" name="CustomShape 5"/>
          <p:cNvSpPr/>
          <p:nvPr/>
        </p:nvSpPr>
        <p:spPr>
          <a:xfrm>
            <a:off x="7454880" y="4373280"/>
            <a:ext cx="1612080" cy="394560"/>
          </a:xfrm>
          <a:prstGeom prst="rect">
            <a:avLst/>
          </a:prstGeom>
        </p:spPr>
        <p:txBody>
          <a:bodyPr lIns="90000" tIns="45000" rIns="90000" bIns="45000"/>
          <a:lstStyle/>
          <a:p>
            <a:pPr algn="r">
              <a:lnSpc>
                <a:spcPct val="100000"/>
              </a:lnSpc>
            </a:pPr>
            <a:r>
              <a:rPr lang="lv-LV" sz="1000">
                <a:solidFill>
                  <a:srgbClr val="000000"/>
                </a:solidFill>
                <a:latin typeface="Calibri"/>
              </a:rPr>
              <a:t>Picture: The City of Helsinki, Minna Alanko</a:t>
            </a:r>
            <a:endParaRPr/>
          </a:p>
        </p:txBody>
      </p:sp>
      <p:sp>
        <p:nvSpPr>
          <p:cNvPr id="192" name="CustomShape 6"/>
          <p:cNvSpPr/>
          <p:nvPr/>
        </p:nvSpPr>
        <p:spPr>
          <a:xfrm>
            <a:off x="666000" y="1857240"/>
            <a:ext cx="4495680" cy="3530160"/>
          </a:xfrm>
          <a:prstGeom prst="rect">
            <a:avLst/>
          </a:prstGeom>
        </p:spPr>
        <p:txBody>
          <a:bodyPr lIns="90000" tIns="45000" rIns="90000" bIns="45000"/>
          <a:lstStyle/>
          <a:p>
            <a:pPr>
              <a:lnSpc>
                <a:spcPct val="100000"/>
              </a:lnSpc>
              <a:buFont typeface="Calibri Light"/>
              <a:buAutoNum type="arabicPeriod"/>
            </a:pPr>
            <a:r>
              <a:rPr lang="lv-LV" sz="1200" b="1">
                <a:solidFill>
                  <a:srgbClr val="000000"/>
                </a:solidFill>
                <a:latin typeface="Calibri"/>
              </a:rPr>
              <a:t>Idea creation</a:t>
            </a:r>
            <a:r>
              <a:rPr lang="lv-LV" sz="1200">
                <a:solidFill>
                  <a:srgbClr val="000000"/>
                </a:solidFill>
                <a:latin typeface="Calibri"/>
              </a:rPr>
              <a:t> by inhabitants 	</a:t>
            </a:r>
            <a:endParaRPr/>
          </a:p>
          <a:p>
            <a:pPr lvl="1">
              <a:lnSpc>
                <a:spcPct val="100000"/>
              </a:lnSpc>
              <a:buFont typeface="Arial"/>
              <a:buChar char="•"/>
            </a:pPr>
            <a:r>
              <a:rPr lang="lv-LV" sz="1200">
                <a:solidFill>
                  <a:srgbClr val="000000"/>
                </a:solidFill>
                <a:latin typeface="Calibri"/>
              </a:rPr>
              <a:t>A loose theme “Making the City more functional, cozier and fun”</a:t>
            </a:r>
            <a:endParaRPr/>
          </a:p>
          <a:p>
            <a:pPr>
              <a:lnSpc>
                <a:spcPct val="100000"/>
              </a:lnSpc>
              <a:buFont typeface="Calibri Light"/>
              <a:buAutoNum type="arabicPeriod"/>
            </a:pPr>
            <a:r>
              <a:rPr lang="lv-LV" sz="1200" b="1">
                <a:solidFill>
                  <a:srgbClr val="000000"/>
                </a:solidFill>
                <a:latin typeface="Calibri"/>
              </a:rPr>
              <a:t>Pre-Check</a:t>
            </a:r>
            <a:r>
              <a:rPr lang="lv-LV" sz="1200">
                <a:solidFill>
                  <a:srgbClr val="000000"/>
                </a:solidFill>
                <a:latin typeface="Calibri"/>
              </a:rPr>
              <a:t> and cost calculation by City to be placed on the open Decidim-PB platform	 	</a:t>
            </a:r>
            <a:endParaRPr/>
          </a:p>
          <a:p>
            <a:pPr>
              <a:lnSpc>
                <a:spcPct val="100000"/>
              </a:lnSpc>
              <a:buFont typeface="Calibri Light"/>
              <a:buAutoNum type="arabicPeriod"/>
            </a:pPr>
            <a:r>
              <a:rPr lang="lv-LV" sz="1200" b="1">
                <a:solidFill>
                  <a:srgbClr val="000000"/>
                </a:solidFill>
                <a:latin typeface="Calibri"/>
              </a:rPr>
              <a:t>Co-Creation </a:t>
            </a:r>
            <a:r>
              <a:rPr lang="lv-LV" sz="1200">
                <a:solidFill>
                  <a:srgbClr val="000000"/>
                </a:solidFill>
                <a:latin typeface="Calibri"/>
              </a:rPr>
              <a:t>by City and inhabitants online and at special OmaStadi Raksa co-creation event	</a:t>
            </a:r>
            <a:endParaRPr/>
          </a:p>
          <a:p>
            <a:pPr>
              <a:lnSpc>
                <a:spcPct val="100000"/>
              </a:lnSpc>
              <a:buFont typeface="Calibri Light"/>
              <a:buAutoNum type="arabicPeriod"/>
            </a:pPr>
            <a:r>
              <a:rPr lang="lv-LV" sz="1200" b="1">
                <a:solidFill>
                  <a:srgbClr val="000000"/>
                </a:solidFill>
                <a:latin typeface="Calibri"/>
              </a:rPr>
              <a:t>Voting</a:t>
            </a:r>
            <a:r>
              <a:rPr lang="lv-LV" sz="1200">
                <a:solidFill>
                  <a:srgbClr val="000000"/>
                </a:solidFill>
                <a:latin typeface="Calibri"/>
              </a:rPr>
              <a:t> open to all inhabitants over 12 years old, on the platform	</a:t>
            </a:r>
            <a:endParaRPr/>
          </a:p>
          <a:p>
            <a:pPr>
              <a:lnSpc>
                <a:spcPct val="100000"/>
              </a:lnSpc>
              <a:buFont typeface="Calibri Light"/>
              <a:buAutoNum type="arabicPeriod"/>
            </a:pPr>
            <a:r>
              <a:rPr lang="lv-LV" sz="1200" b="1">
                <a:solidFill>
                  <a:srgbClr val="000000"/>
                </a:solidFill>
                <a:latin typeface="Calibri"/>
              </a:rPr>
              <a:t>Implementation</a:t>
            </a:r>
            <a:r>
              <a:rPr lang="lv-LV" sz="1200">
                <a:solidFill>
                  <a:srgbClr val="000000"/>
                </a:solidFill>
                <a:latin typeface="Calibri"/>
              </a:rPr>
              <a:t> by the City</a:t>
            </a:r>
            <a:endParaRPr/>
          </a:p>
          <a:p>
            <a:pPr>
              <a:lnSpc>
                <a:spcPct val="90000"/>
              </a:lnSpc>
            </a:pPr>
            <a:endParaRPr/>
          </a:p>
        </p:txBody>
      </p:sp>
      <p:sp>
        <p:nvSpPr>
          <p:cNvPr id="193" name="CustomShape 7"/>
          <p:cNvSpPr/>
          <p:nvPr/>
        </p:nvSpPr>
        <p:spPr>
          <a:xfrm>
            <a:off x="666000" y="1469880"/>
            <a:ext cx="5038560" cy="425160"/>
          </a:xfrm>
          <a:prstGeom prst="rect">
            <a:avLst/>
          </a:prstGeom>
        </p:spPr>
        <p:txBody>
          <a:bodyPr lIns="90000" tIns="45000" rIns="90000" bIns="45000"/>
          <a:lstStyle/>
          <a:p>
            <a:pPr>
              <a:lnSpc>
                <a:spcPct val="100000"/>
              </a:lnSpc>
            </a:pPr>
            <a:r>
              <a:rPr lang="lv-LV" sz="2200" b="1">
                <a:solidFill>
                  <a:srgbClr val="000000"/>
                </a:solidFill>
                <a:latin typeface="Calibri"/>
              </a:rPr>
              <a:t>Five steps of the #OmaStadi-process:</a:t>
            </a:r>
            <a:endParaRPr/>
          </a:p>
        </p:txBody>
      </p:sp>
      <p:sp>
        <p:nvSpPr>
          <p:cNvPr id="194" name="CustomShape 8"/>
          <p:cNvSpPr/>
          <p:nvPr/>
        </p:nvSpPr>
        <p:spPr>
          <a:xfrm>
            <a:off x="914400" y="5997600"/>
            <a:ext cx="3020400" cy="763560"/>
          </a:xfrm>
          <a:prstGeom prst="rect">
            <a:avLst/>
          </a:prstGeom>
        </p:spPr>
        <p:txBody>
          <a:bodyPr lIns="90000" tIns="45000" rIns="90000" bIns="45000"/>
          <a:lstStyle/>
          <a:p>
            <a:pPr>
              <a:lnSpc>
                <a:spcPct val="100000"/>
              </a:lnSpc>
            </a:pPr>
            <a:r>
              <a:rPr lang="lv-LV" sz="1100">
                <a:solidFill>
                  <a:srgbClr val="000000"/>
                </a:solidFill>
                <a:latin typeface="Calibri"/>
              </a:rPr>
              <a:t>Source: </a:t>
            </a:r>
            <a:r>
              <a:rPr lang="lv-LV" sz="1100" u="sng">
                <a:solidFill>
                  <a:srgbClr val="0563C1"/>
                </a:solidFill>
                <a:latin typeface="Calibri"/>
                <a:hlinkClick r:id="rId2"/>
              </a:rPr>
              <a:t>https://omastadi.hel.fi/processes/osbu-2019</a:t>
            </a:r>
            <a:r>
              <a:rPr lang="lv-LV" sz="1100">
                <a:solidFill>
                  <a:srgbClr val="000000"/>
                </a:solidFill>
                <a:latin typeface="Calibri"/>
              </a:rPr>
              <a:t> &amp; presentation by Jarkko Laaksonen City Pilot at OmaStadi (19.5.2020, TtT-online event)</a:t>
            </a:r>
            <a:endParaRPr/>
          </a:p>
        </p:txBody>
      </p:sp>
      <p:pic>
        <p:nvPicPr>
          <p:cNvPr id="195" name="Picture 4"/>
          <p:cNvPicPr/>
          <p:nvPr/>
        </p:nvPicPr>
        <p:blipFill>
          <a:blip r:embed="rId3"/>
          <a:stretch>
            <a:fillRect/>
          </a:stretch>
        </p:blipFill>
        <p:spPr>
          <a:xfrm>
            <a:off x="5235480" y="1548720"/>
            <a:ext cx="3771360" cy="2762280"/>
          </a:xfrm>
          <a:prstGeom prst="rect">
            <a:avLst/>
          </a:prstGeom>
          <a:ln w="57240">
            <a:solidFill>
              <a:srgbClr val="000000"/>
            </a:solidFill>
            <a:round/>
          </a:ln>
        </p:spPr>
      </p:pic>
      <p:sp>
        <p:nvSpPr>
          <p:cNvPr id="196" name="CustomShape 9"/>
          <p:cNvSpPr/>
          <p:nvPr/>
        </p:nvSpPr>
        <p:spPr>
          <a:xfrm>
            <a:off x="666000" y="4311720"/>
            <a:ext cx="7505640" cy="1367640"/>
          </a:xfrm>
          <a:prstGeom prst="rect">
            <a:avLst/>
          </a:prstGeom>
        </p:spPr>
        <p:txBody>
          <a:bodyPr lIns="90000" tIns="45000" rIns="90000" bIns="45000"/>
          <a:lstStyle/>
          <a:p>
            <a:pPr>
              <a:lnSpc>
                <a:spcPct val="100000"/>
              </a:lnSpc>
            </a:pPr>
            <a:r>
              <a:rPr lang="lv-LV" sz="1200" b="1">
                <a:solidFill>
                  <a:srgbClr val="000000"/>
                </a:solidFill>
                <a:latin typeface="Calibri"/>
              </a:rPr>
              <a:t>Specialty:</a:t>
            </a:r>
            <a:endParaRPr/>
          </a:p>
          <a:p>
            <a:pPr>
              <a:lnSpc>
                <a:spcPct val="100000"/>
              </a:lnSpc>
            </a:pPr>
            <a:r>
              <a:rPr lang="lv-LV" sz="1200" b="1">
                <a:solidFill>
                  <a:srgbClr val="000000"/>
                </a:solidFill>
                <a:latin typeface="Calibri"/>
              </a:rPr>
              <a:t>“Stadiluotsit” – City Pilots </a:t>
            </a:r>
            <a:r>
              <a:rPr lang="lv-LV" sz="1200">
                <a:solidFill>
                  <a:srgbClr val="000000"/>
                </a:solidFill>
                <a:latin typeface="Calibri"/>
              </a:rPr>
              <a:t>– a group of city employees that work on different areas of Helsinki to support the inhabitants with PB as well as support the city organization. Also special Business Pilots.</a:t>
            </a:r>
            <a:endParaRPr/>
          </a:p>
          <a:p>
            <a:pPr>
              <a:lnSpc>
                <a:spcPct val="100000"/>
              </a:lnSpc>
            </a:pPr>
            <a:endParaRPr/>
          </a:p>
          <a:p>
            <a:pPr>
              <a:lnSpc>
                <a:spcPct val="100000"/>
              </a:lnSpc>
            </a:pPr>
            <a:r>
              <a:rPr lang="lv-LV" sz="1200">
                <a:solidFill>
                  <a:srgbClr val="000000"/>
                </a:solidFill>
                <a:latin typeface="Calibri"/>
              </a:rPr>
              <a:t>2. Round is beginning in 2020 after an evaluation of the 1. process. Changes include the process being run every other year instead of the initial ideal of annually. Also more focus is put on the process reaching more and different groups of people (harder to reach groups etc.)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6426360" y="178920"/>
            <a:ext cx="2056680" cy="364320"/>
          </a:xfrm>
          <a:prstGeom prst="rect">
            <a:avLst/>
          </a:prstGeom>
        </p:spPr>
        <p:txBody>
          <a:bodyPr lIns="90000" tIns="45000" rIns="90000" bIns="45000"/>
          <a:lstStyle/>
          <a:p>
            <a:pPr>
              <a:lnSpc>
                <a:spcPct val="100000"/>
              </a:lnSpc>
            </a:pPr>
            <a:fld id="{DC9C67D8-1C34-4A86-8B63-26965EEC15F9}" type="slidenum">
              <a:rPr lang="lv-LV">
                <a:solidFill>
                  <a:srgbClr val="000000"/>
                </a:solidFill>
                <a:latin typeface="Calibri"/>
              </a:rPr>
              <a:t>15</a:t>
            </a:fld>
            <a:endParaRPr/>
          </a:p>
        </p:txBody>
      </p:sp>
      <p:sp>
        <p:nvSpPr>
          <p:cNvPr id="198" name="CustomShape 2"/>
          <p:cNvSpPr/>
          <p:nvPr/>
        </p:nvSpPr>
        <p:spPr>
          <a:xfrm>
            <a:off x="716400" y="62964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Finnish Example: Process in Janakkala</a:t>
            </a:r>
            <a:endParaRPr/>
          </a:p>
        </p:txBody>
      </p:sp>
      <p:sp>
        <p:nvSpPr>
          <p:cNvPr id="199" name="CustomShape 3"/>
          <p:cNvSpPr/>
          <p:nvPr/>
        </p:nvSpPr>
        <p:spPr>
          <a:xfrm>
            <a:off x="735840" y="240840"/>
            <a:ext cx="7670520" cy="274320"/>
          </a:xfrm>
          <a:prstGeom prst="rect">
            <a:avLst/>
          </a:prstGeom>
        </p:spPr>
      </p:sp>
      <p:sp>
        <p:nvSpPr>
          <p:cNvPr id="200" name="CustomShape 4"/>
          <p:cNvSpPr/>
          <p:nvPr/>
        </p:nvSpPr>
        <p:spPr>
          <a:xfrm>
            <a:off x="457200" y="5912640"/>
            <a:ext cx="4571280" cy="759600"/>
          </a:xfrm>
          <a:prstGeom prst="rect">
            <a:avLst/>
          </a:prstGeom>
        </p:spPr>
        <p:txBody>
          <a:bodyPr lIns="90000" tIns="45000" rIns="90000" bIns="45000"/>
          <a:lstStyle/>
          <a:p>
            <a:pPr>
              <a:lnSpc>
                <a:spcPct val="100000"/>
              </a:lnSpc>
            </a:pPr>
            <a:r>
              <a:rPr lang="lv-LV" sz="1100">
                <a:solidFill>
                  <a:srgbClr val="000000"/>
                </a:solidFill>
                <a:latin typeface="Calibri"/>
              </a:rPr>
              <a:t>Source:  Janakkala. [Cited 17.6.2019] Available at: https://www.janakkala.fi/osallistu-ja-vaikuta/osallisuusohjelma/osallistuva-budjetointi/?fbclid=IwAR0vkwEVrdRuXVXdjw0-SMC3RJt1UHFYGNKupMrnJUtC1SBcE97IVxjoykU </a:t>
            </a:r>
            <a:endParaRPr/>
          </a:p>
        </p:txBody>
      </p:sp>
      <p:sp>
        <p:nvSpPr>
          <p:cNvPr id="201" name="CustomShape 5"/>
          <p:cNvSpPr/>
          <p:nvPr/>
        </p:nvSpPr>
        <p:spPr>
          <a:xfrm>
            <a:off x="735840" y="1195920"/>
            <a:ext cx="7746840" cy="4687920"/>
          </a:xfrm>
          <a:prstGeom prst="rect">
            <a:avLst/>
          </a:prstGeom>
        </p:spPr>
        <p:txBody>
          <a:bodyPr lIns="90000" tIns="45000" rIns="90000" bIns="45000"/>
          <a:lstStyle/>
          <a:p>
            <a:pPr>
              <a:lnSpc>
                <a:spcPct val="100000"/>
              </a:lnSpc>
              <a:buFont typeface="Calibri Light"/>
              <a:buAutoNum type="arabicPeriod"/>
            </a:pPr>
            <a:r>
              <a:rPr lang="lv-LV" sz="1400" b="1">
                <a:solidFill>
                  <a:srgbClr val="000000"/>
                </a:solidFill>
                <a:latin typeface="Calibri"/>
              </a:rPr>
              <a:t>A Choice of Two possibilities. </a:t>
            </a:r>
            <a:r>
              <a:rPr lang="lv-LV" sz="1400">
                <a:solidFill>
                  <a:srgbClr val="000000"/>
                </a:solidFill>
                <a:latin typeface="Calibri"/>
              </a:rPr>
              <a:t>In this process the inhabitants got to choose from two different ways to implement their PB –  A) a free theme project/projects to choose from or B) giving the available funds to stakeholders such as the area board to use</a:t>
            </a:r>
            <a:endParaRPr/>
          </a:p>
          <a:p>
            <a:pPr>
              <a:lnSpc>
                <a:spcPct val="100000"/>
              </a:lnSpc>
              <a:buFont typeface="Calibri Light"/>
              <a:buAutoNum type="arabicPeriod"/>
            </a:pPr>
            <a:r>
              <a:rPr lang="lv-LV" sz="1400" b="1">
                <a:solidFill>
                  <a:srgbClr val="000000"/>
                </a:solidFill>
                <a:latin typeface="Calibri"/>
              </a:rPr>
              <a:t>Idea creation</a:t>
            </a:r>
            <a:r>
              <a:rPr lang="lv-LV" sz="1400">
                <a:solidFill>
                  <a:srgbClr val="000000"/>
                </a:solidFill>
                <a:latin typeface="Calibri"/>
              </a:rPr>
              <a:t> by inhabitants 	</a:t>
            </a:r>
            <a:endParaRPr/>
          </a:p>
          <a:p>
            <a:pPr lvl="1">
              <a:lnSpc>
                <a:spcPct val="100000"/>
              </a:lnSpc>
              <a:buFont typeface="Arial"/>
              <a:buChar char="•"/>
            </a:pPr>
            <a:r>
              <a:rPr lang="lv-LV" sz="1400">
                <a:solidFill>
                  <a:srgbClr val="000000"/>
                </a:solidFill>
                <a:latin typeface="Calibri"/>
              </a:rPr>
              <a:t>Inhabitants then submitted their ideas (almost 80 ideas)</a:t>
            </a:r>
            <a:endParaRPr/>
          </a:p>
          <a:p>
            <a:pPr>
              <a:lnSpc>
                <a:spcPct val="100000"/>
              </a:lnSpc>
              <a:buFont typeface="Calibri Light"/>
              <a:buAutoNum type="arabicPeriod"/>
            </a:pPr>
            <a:r>
              <a:rPr lang="lv-LV" sz="1400" b="1">
                <a:solidFill>
                  <a:srgbClr val="000000"/>
                </a:solidFill>
                <a:latin typeface="Calibri"/>
              </a:rPr>
              <a:t>Pre-Check and further shaping of the ideas </a:t>
            </a:r>
            <a:r>
              <a:rPr lang="lv-LV" sz="1400">
                <a:solidFill>
                  <a:srgbClr val="000000"/>
                </a:solidFill>
                <a:latin typeface="Calibri"/>
              </a:rPr>
              <a:t>by City to make sure they could be implemented and are in line with other municipal plans. 		</a:t>
            </a:r>
            <a:endParaRPr/>
          </a:p>
          <a:p>
            <a:pPr>
              <a:lnSpc>
                <a:spcPct val="100000"/>
              </a:lnSpc>
              <a:buFont typeface="Calibri Light"/>
              <a:buAutoNum type="arabicPeriod"/>
            </a:pPr>
            <a:r>
              <a:rPr lang="lv-LV" sz="1400" b="1">
                <a:solidFill>
                  <a:srgbClr val="000000"/>
                </a:solidFill>
                <a:latin typeface="Calibri"/>
              </a:rPr>
              <a:t>Voting</a:t>
            </a:r>
            <a:r>
              <a:rPr lang="lv-LV" sz="1400">
                <a:solidFill>
                  <a:srgbClr val="000000"/>
                </a:solidFill>
                <a:latin typeface="Calibri"/>
              </a:rPr>
              <a:t> where all inhabitants had one vote. An idea to have an artificial turf to a sporting arena won but as some money was left over, the runner up – a place for the youths’ motor sports was also supported with the funds.</a:t>
            </a:r>
            <a:endParaRPr/>
          </a:p>
          <a:p>
            <a:pPr>
              <a:lnSpc>
                <a:spcPct val="100000"/>
              </a:lnSpc>
              <a:buFont typeface="Calibri Light"/>
              <a:buAutoNum type="arabicPeriod"/>
            </a:pPr>
            <a:r>
              <a:rPr lang="lv-LV" sz="1400" b="1">
                <a:solidFill>
                  <a:srgbClr val="000000"/>
                </a:solidFill>
                <a:latin typeface="Calibri"/>
              </a:rPr>
              <a:t>Implementation</a:t>
            </a:r>
            <a:r>
              <a:rPr lang="lv-LV" sz="1400">
                <a:solidFill>
                  <a:srgbClr val="000000"/>
                </a:solidFill>
                <a:latin typeface="Calibri"/>
              </a:rPr>
              <a:t> by the City	</a:t>
            </a:r>
            <a:endParaRPr/>
          </a:p>
          <a:p>
            <a:pPr>
              <a:lnSpc>
                <a:spcPct val="100000"/>
              </a:lnSpc>
            </a:pPr>
            <a:endParaRPr/>
          </a:p>
          <a:p>
            <a:pPr>
              <a:lnSpc>
                <a:spcPct val="90000"/>
              </a:lnSpc>
            </a:pPr>
            <a:endParaRPr/>
          </a:p>
        </p:txBody>
      </p:sp>
      <p:pic>
        <p:nvPicPr>
          <p:cNvPr id="202" name="Picture 11"/>
          <p:cNvPicPr/>
          <p:nvPr/>
        </p:nvPicPr>
        <p:blipFill>
          <a:blip r:embed="rId2"/>
          <a:stretch>
            <a:fillRect/>
          </a:stretch>
        </p:blipFill>
        <p:spPr>
          <a:xfrm>
            <a:off x="5201280" y="3647880"/>
            <a:ext cx="3300840" cy="1772640"/>
          </a:xfrm>
          <a:prstGeom prst="rect">
            <a:avLst/>
          </a:prstGeom>
          <a:ln>
            <a:solidFill>
              <a:srgbClr val="000000"/>
            </a:solidFill>
          </a:ln>
        </p:spPr>
      </p:pic>
      <p:sp>
        <p:nvSpPr>
          <p:cNvPr id="203" name="CustomShape 6"/>
          <p:cNvSpPr/>
          <p:nvPr/>
        </p:nvSpPr>
        <p:spPr>
          <a:xfrm>
            <a:off x="716400" y="4165200"/>
            <a:ext cx="3674520" cy="729360"/>
          </a:xfrm>
          <a:prstGeom prst="rect">
            <a:avLst/>
          </a:prstGeom>
        </p:spPr>
        <p:txBody>
          <a:bodyPr lIns="90000" tIns="45000" rIns="90000" bIns="45000"/>
          <a:lstStyle/>
          <a:p>
            <a:pPr>
              <a:lnSpc>
                <a:spcPct val="100000"/>
              </a:lnSpc>
            </a:pPr>
            <a:r>
              <a:rPr lang="lv-LV" sz="1400" b="1">
                <a:solidFill>
                  <a:srgbClr val="000000"/>
                </a:solidFill>
                <a:latin typeface="Calibri"/>
              </a:rPr>
              <a:t>Specialty:</a:t>
            </a:r>
            <a:endParaRPr/>
          </a:p>
          <a:p>
            <a:pPr>
              <a:lnSpc>
                <a:spcPct val="100000"/>
              </a:lnSpc>
            </a:pPr>
            <a:r>
              <a:rPr lang="lv-LV" sz="1400" b="1">
                <a:solidFill>
                  <a:srgbClr val="000000"/>
                </a:solidFill>
                <a:latin typeface="Calibri"/>
              </a:rPr>
              <a:t>Two votes </a:t>
            </a:r>
            <a:r>
              <a:rPr lang="lv-LV" sz="1400">
                <a:solidFill>
                  <a:srgbClr val="000000"/>
                </a:solidFill>
                <a:latin typeface="Calibri"/>
              </a:rPr>
              <a:t>– first to decide on the model and second to decide on the winner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6426360" y="178920"/>
            <a:ext cx="2056680" cy="364320"/>
          </a:xfrm>
          <a:prstGeom prst="rect">
            <a:avLst/>
          </a:prstGeom>
        </p:spPr>
        <p:txBody>
          <a:bodyPr lIns="90000" tIns="45000" rIns="90000" bIns="45000"/>
          <a:lstStyle/>
          <a:p>
            <a:pPr>
              <a:lnSpc>
                <a:spcPct val="100000"/>
              </a:lnSpc>
            </a:pPr>
            <a:fld id="{7D3646E6-3191-4F54-9878-6806AE686EC6}" type="slidenum">
              <a:rPr lang="lv-LV">
                <a:solidFill>
                  <a:srgbClr val="000000"/>
                </a:solidFill>
                <a:latin typeface="Calibri"/>
              </a:rPr>
              <a:t>16</a:t>
            </a:fld>
            <a:endParaRPr/>
          </a:p>
        </p:txBody>
      </p:sp>
      <p:sp>
        <p:nvSpPr>
          <p:cNvPr id="205" name="CustomShape 2"/>
          <p:cNvSpPr/>
          <p:nvPr/>
        </p:nvSpPr>
        <p:spPr>
          <a:xfrm>
            <a:off x="660240" y="90180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List of possible PB Interaction Methods</a:t>
            </a:r>
            <a:endParaRPr/>
          </a:p>
        </p:txBody>
      </p:sp>
      <p:sp>
        <p:nvSpPr>
          <p:cNvPr id="206" name="CustomShape 3"/>
          <p:cNvSpPr/>
          <p:nvPr/>
        </p:nvSpPr>
        <p:spPr>
          <a:xfrm>
            <a:off x="735840" y="240840"/>
            <a:ext cx="7670520" cy="274320"/>
          </a:xfrm>
          <a:prstGeom prst="rect">
            <a:avLst/>
          </a:prstGeom>
        </p:spPr>
      </p:sp>
      <p:sp>
        <p:nvSpPr>
          <p:cNvPr id="207" name="CustomShape 4"/>
          <p:cNvSpPr/>
          <p:nvPr/>
        </p:nvSpPr>
        <p:spPr>
          <a:xfrm>
            <a:off x="660240" y="2136240"/>
            <a:ext cx="6551280" cy="2558880"/>
          </a:xfrm>
          <a:prstGeom prst="rect">
            <a:avLst/>
          </a:prstGeom>
        </p:spPr>
        <p:txBody>
          <a:bodyPr lIns="90000" tIns="45000" rIns="90000" bIns="45000"/>
          <a:lstStyle/>
          <a:p>
            <a:pPr>
              <a:lnSpc>
                <a:spcPct val="100000"/>
              </a:lnSpc>
              <a:buFont typeface="Arial"/>
              <a:buChar char="•"/>
            </a:pPr>
            <a:r>
              <a:rPr lang="lv-LV">
                <a:solidFill>
                  <a:srgbClr val="000000"/>
                </a:solidFill>
                <a:latin typeface="Calibri"/>
              </a:rPr>
              <a:t>Joint meetings, discussions</a:t>
            </a:r>
            <a:endParaRPr/>
          </a:p>
          <a:p>
            <a:pPr>
              <a:lnSpc>
                <a:spcPct val="100000"/>
              </a:lnSpc>
              <a:buFont typeface="Arial"/>
              <a:buChar char="•"/>
            </a:pPr>
            <a:r>
              <a:rPr lang="lv-LV">
                <a:solidFill>
                  <a:srgbClr val="000000"/>
                </a:solidFill>
                <a:latin typeface="Calibri"/>
              </a:rPr>
              <a:t>Inhabitant meeting or –panels</a:t>
            </a:r>
            <a:endParaRPr/>
          </a:p>
          <a:p>
            <a:pPr>
              <a:lnSpc>
                <a:spcPct val="100000"/>
              </a:lnSpc>
              <a:buFont typeface="Arial"/>
              <a:buChar char="•"/>
            </a:pPr>
            <a:r>
              <a:rPr lang="lv-LV">
                <a:solidFill>
                  <a:srgbClr val="000000"/>
                </a:solidFill>
                <a:latin typeface="Calibri"/>
              </a:rPr>
              <a:t>Hearings</a:t>
            </a:r>
            <a:endParaRPr/>
          </a:p>
          <a:p>
            <a:pPr>
              <a:lnSpc>
                <a:spcPct val="100000"/>
              </a:lnSpc>
              <a:buFont typeface="Arial"/>
              <a:buChar char="•"/>
            </a:pPr>
            <a:r>
              <a:rPr lang="lv-LV">
                <a:solidFill>
                  <a:srgbClr val="000000"/>
                </a:solidFill>
                <a:latin typeface="Calibri"/>
              </a:rPr>
              <a:t>Surveys (live and online)</a:t>
            </a:r>
            <a:endParaRPr/>
          </a:p>
          <a:p>
            <a:pPr>
              <a:lnSpc>
                <a:spcPct val="100000"/>
              </a:lnSpc>
              <a:buFont typeface="Arial"/>
              <a:buChar char="•"/>
            </a:pPr>
            <a:r>
              <a:rPr lang="lv-LV">
                <a:solidFill>
                  <a:srgbClr val="000000"/>
                </a:solidFill>
                <a:latin typeface="Calibri"/>
              </a:rPr>
              <a:t>Partnership tables</a:t>
            </a:r>
            <a:endParaRPr/>
          </a:p>
          <a:p>
            <a:pPr>
              <a:lnSpc>
                <a:spcPct val="100000"/>
              </a:lnSpc>
              <a:buFont typeface="Arial"/>
              <a:buChar char="•"/>
            </a:pPr>
            <a:r>
              <a:rPr lang="lv-LV">
                <a:solidFill>
                  <a:srgbClr val="000000"/>
                </a:solidFill>
                <a:latin typeface="Calibri"/>
              </a:rPr>
              <a:t>Workshops</a:t>
            </a:r>
            <a:endParaRPr/>
          </a:p>
          <a:p>
            <a:pPr>
              <a:lnSpc>
                <a:spcPct val="100000"/>
              </a:lnSpc>
              <a:buFont typeface="Arial"/>
              <a:buChar char="•"/>
            </a:pPr>
            <a:r>
              <a:rPr lang="lv-LV">
                <a:solidFill>
                  <a:srgbClr val="000000"/>
                </a:solidFill>
                <a:latin typeface="Calibri"/>
              </a:rPr>
              <a:t>World cafes</a:t>
            </a:r>
            <a:endParaRPr/>
          </a:p>
          <a:p>
            <a:pPr>
              <a:lnSpc>
                <a:spcPct val="100000"/>
              </a:lnSpc>
              <a:buFont typeface="Arial"/>
              <a:buChar char="•"/>
            </a:pPr>
            <a:r>
              <a:rPr lang="lv-LV">
                <a:solidFill>
                  <a:srgbClr val="000000"/>
                </a:solidFill>
                <a:latin typeface="Calibri"/>
              </a:rPr>
              <a:t>Open planning events</a:t>
            </a:r>
            <a:endParaRPr/>
          </a:p>
          <a:p>
            <a:pPr>
              <a:lnSpc>
                <a:spcPct val="100000"/>
              </a:lnSpc>
            </a:pPr>
            <a:endParaRPr/>
          </a:p>
        </p:txBody>
      </p:sp>
      <p:sp>
        <p:nvSpPr>
          <p:cNvPr id="208" name="CustomShape 5"/>
          <p:cNvSpPr/>
          <p:nvPr/>
        </p:nvSpPr>
        <p:spPr>
          <a:xfrm>
            <a:off x="660240" y="5912640"/>
            <a:ext cx="4571280" cy="759600"/>
          </a:xfrm>
          <a:prstGeom prst="rect">
            <a:avLst/>
          </a:prstGeom>
        </p:spPr>
        <p:txBody>
          <a:bodyPr lIns="90000" tIns="45000" rIns="90000" bIns="45000"/>
          <a:lstStyle/>
          <a:p>
            <a:pPr>
              <a:lnSpc>
                <a:spcPct val="100000"/>
              </a:lnSpc>
            </a:pPr>
            <a:r>
              <a:rPr lang="lv-LV" sz="1100">
                <a:solidFill>
                  <a:srgbClr val="000000"/>
                </a:solidFill>
                <a:latin typeface="Calibri"/>
              </a:rPr>
              <a:t>Source: Ritva Pihlava 2017. Kuntaliitto: Osallistuva budjetointi kunnissa ja maakunnissa. S. 14. Available at: http://shop.kuntaliitto.fi/product_details.php?p=3356</a:t>
            </a:r>
            <a:endParaRPr/>
          </a:p>
          <a:p>
            <a:pPr>
              <a:lnSpc>
                <a:spcPct val="100000"/>
              </a:lnSpc>
            </a:pPr>
            <a:endParaRPr/>
          </a:p>
        </p:txBody>
      </p:sp>
      <p:sp>
        <p:nvSpPr>
          <p:cNvPr id="209" name="CustomShape 6"/>
          <p:cNvSpPr/>
          <p:nvPr/>
        </p:nvSpPr>
        <p:spPr>
          <a:xfrm>
            <a:off x="4220280" y="2136240"/>
            <a:ext cx="4571280" cy="2284560"/>
          </a:xfrm>
          <a:prstGeom prst="rect">
            <a:avLst/>
          </a:prstGeom>
        </p:spPr>
        <p:txBody>
          <a:bodyPr lIns="90000" tIns="45000" rIns="90000" bIns="45000"/>
          <a:lstStyle/>
          <a:p>
            <a:pPr>
              <a:lnSpc>
                <a:spcPct val="100000"/>
              </a:lnSpc>
              <a:buFont typeface="Arial"/>
              <a:buChar char="•"/>
            </a:pPr>
            <a:r>
              <a:rPr lang="lv-LV">
                <a:solidFill>
                  <a:srgbClr val="000000"/>
                </a:solidFill>
                <a:latin typeface="Calibri"/>
              </a:rPr>
              <a:t>Joint preparation</a:t>
            </a:r>
            <a:endParaRPr/>
          </a:p>
          <a:p>
            <a:pPr>
              <a:lnSpc>
                <a:spcPct val="100000"/>
              </a:lnSpc>
              <a:buFont typeface="Arial"/>
              <a:buChar char="•"/>
            </a:pPr>
            <a:r>
              <a:rPr lang="lv-LV">
                <a:solidFill>
                  <a:srgbClr val="000000"/>
                </a:solidFill>
                <a:latin typeface="Calibri"/>
              </a:rPr>
              <a:t>Work groups</a:t>
            </a:r>
            <a:endParaRPr/>
          </a:p>
          <a:p>
            <a:pPr>
              <a:lnSpc>
                <a:spcPct val="100000"/>
              </a:lnSpc>
              <a:buFont typeface="Arial"/>
              <a:buChar char="•"/>
            </a:pPr>
            <a:r>
              <a:rPr lang="lv-LV">
                <a:solidFill>
                  <a:srgbClr val="000000"/>
                </a:solidFill>
                <a:latin typeface="Calibri"/>
              </a:rPr>
              <a:t>Consultations </a:t>
            </a:r>
            <a:endParaRPr/>
          </a:p>
          <a:p>
            <a:pPr>
              <a:lnSpc>
                <a:spcPct val="100000"/>
              </a:lnSpc>
              <a:buFont typeface="Arial"/>
              <a:buChar char="•"/>
            </a:pPr>
            <a:r>
              <a:rPr lang="lv-LV">
                <a:solidFill>
                  <a:srgbClr val="000000"/>
                </a:solidFill>
                <a:latin typeface="Calibri"/>
              </a:rPr>
              <a:t>Meetings between inhabitants and city officials and local politicians</a:t>
            </a:r>
            <a:endParaRPr/>
          </a:p>
          <a:p>
            <a:pPr>
              <a:lnSpc>
                <a:spcPct val="100000"/>
              </a:lnSpc>
              <a:buFont typeface="Arial"/>
              <a:buChar char="•"/>
            </a:pPr>
            <a:r>
              <a:rPr lang="lv-LV">
                <a:solidFill>
                  <a:srgbClr val="000000"/>
                </a:solidFill>
                <a:latin typeface="Calibri"/>
              </a:rPr>
              <a:t>Co-operation with local media</a:t>
            </a:r>
            <a:endParaRPr/>
          </a:p>
          <a:p>
            <a:pPr>
              <a:lnSpc>
                <a:spcPct val="100000"/>
              </a:lnSpc>
              <a:buFont typeface="Arial"/>
              <a:buChar char="•"/>
            </a:pPr>
            <a:r>
              <a:rPr lang="lv-LV">
                <a:solidFill>
                  <a:srgbClr val="000000"/>
                </a:solidFill>
                <a:latin typeface="Calibri"/>
              </a:rPr>
              <a:t>Co-operation with local NGOs</a:t>
            </a:r>
            <a:endParaRPr/>
          </a:p>
          <a:p>
            <a:pPr>
              <a:lnSpc>
                <a:spcPct val="100000"/>
              </a:lnSpc>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6426360" y="178920"/>
            <a:ext cx="2056680" cy="364320"/>
          </a:xfrm>
          <a:prstGeom prst="rect">
            <a:avLst/>
          </a:prstGeom>
        </p:spPr>
        <p:txBody>
          <a:bodyPr lIns="90000" tIns="45000" rIns="90000" bIns="45000"/>
          <a:lstStyle/>
          <a:p>
            <a:pPr>
              <a:lnSpc>
                <a:spcPct val="100000"/>
              </a:lnSpc>
            </a:pPr>
            <a:fld id="{FDB1B9A8-A149-4E24-84BE-4537CA8FDF4C}" type="slidenum">
              <a:rPr lang="lv-LV">
                <a:solidFill>
                  <a:srgbClr val="000000"/>
                </a:solidFill>
                <a:latin typeface="Calibri"/>
              </a:rPr>
              <a:t>17</a:t>
            </a:fld>
            <a:endParaRPr/>
          </a:p>
        </p:txBody>
      </p:sp>
      <p:sp>
        <p:nvSpPr>
          <p:cNvPr id="211"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Example of Local PB Rules</a:t>
            </a:r>
            <a:endParaRPr/>
          </a:p>
        </p:txBody>
      </p:sp>
      <p:sp>
        <p:nvSpPr>
          <p:cNvPr id="212"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OmaStadi, Helsinki</a:t>
            </a:r>
            <a:endParaRPr/>
          </a:p>
        </p:txBody>
      </p:sp>
      <p:sp>
        <p:nvSpPr>
          <p:cNvPr id="213" name="CustomShape 4"/>
          <p:cNvSpPr/>
          <p:nvPr/>
        </p:nvSpPr>
        <p:spPr>
          <a:xfrm>
            <a:off x="736560" y="1613520"/>
            <a:ext cx="7670160" cy="3678480"/>
          </a:xfrm>
          <a:prstGeom prst="rect">
            <a:avLst/>
          </a:prstGeom>
        </p:spPr>
        <p:txBody>
          <a:bodyPr lIns="90000" tIns="45000" rIns="90000" bIns="45000"/>
          <a:lstStyle/>
          <a:p>
            <a:pPr>
              <a:lnSpc>
                <a:spcPct val="100000"/>
              </a:lnSpc>
            </a:pPr>
            <a:r>
              <a:rPr lang="lv-LV" sz="2000" b="1">
                <a:solidFill>
                  <a:srgbClr val="535353"/>
                </a:solidFill>
                <a:latin typeface="Calibri"/>
              </a:rPr>
              <a:t>Ideas/proposals must:</a:t>
            </a:r>
            <a:endParaRPr/>
          </a:p>
          <a:p>
            <a:pPr>
              <a:lnSpc>
                <a:spcPct val="100000"/>
              </a:lnSpc>
              <a:buFont typeface="Arial"/>
              <a:buChar char="•"/>
            </a:pPr>
            <a:r>
              <a:rPr lang="lv-LV" sz="2000">
                <a:solidFill>
                  <a:srgbClr val="535353"/>
                </a:solidFill>
                <a:latin typeface="Calibri"/>
              </a:rPr>
              <a:t>Fall under city jurisdiction</a:t>
            </a:r>
            <a:endParaRPr/>
          </a:p>
          <a:p>
            <a:pPr>
              <a:lnSpc>
                <a:spcPct val="100000"/>
              </a:lnSpc>
              <a:buFont typeface="Arial"/>
              <a:buChar char="•"/>
            </a:pPr>
            <a:r>
              <a:rPr lang="lv-LV" sz="2000">
                <a:solidFill>
                  <a:srgbClr val="535353"/>
                </a:solidFill>
                <a:latin typeface="Calibri"/>
              </a:rPr>
              <a:t>Be implemented with the max. amount of funds allocated for set PB/Area/Theme. Employing permanent staff is not possible.</a:t>
            </a:r>
            <a:endParaRPr/>
          </a:p>
          <a:p>
            <a:pPr>
              <a:lnSpc>
                <a:spcPct val="100000"/>
              </a:lnSpc>
              <a:buFont typeface="Arial"/>
              <a:buChar char="•"/>
            </a:pPr>
            <a:r>
              <a:rPr lang="lv-LV" sz="2000">
                <a:solidFill>
                  <a:srgbClr val="535353"/>
                </a:solidFill>
                <a:latin typeface="Calibri"/>
              </a:rPr>
              <a:t>Be made in accordance with rules, regulations and the law</a:t>
            </a:r>
            <a:endParaRPr/>
          </a:p>
          <a:p>
            <a:pPr>
              <a:lnSpc>
                <a:spcPct val="100000"/>
              </a:lnSpc>
              <a:buFont typeface="Arial"/>
              <a:buChar char="•"/>
            </a:pPr>
            <a:r>
              <a:rPr lang="lv-LV" sz="2000">
                <a:solidFill>
                  <a:srgbClr val="535353"/>
                </a:solidFill>
                <a:latin typeface="Calibri"/>
              </a:rPr>
              <a:t>Fall in line with municipal decisions/planning</a:t>
            </a:r>
            <a:endParaRPr/>
          </a:p>
          <a:p>
            <a:pPr>
              <a:lnSpc>
                <a:spcPct val="100000"/>
              </a:lnSpc>
            </a:pPr>
            <a:endParaRPr/>
          </a:p>
          <a:p>
            <a:pPr>
              <a:lnSpc>
                <a:spcPct val="100000"/>
              </a:lnSpc>
            </a:pPr>
            <a:r>
              <a:rPr lang="lv-LV" sz="2000" b="1">
                <a:solidFill>
                  <a:srgbClr val="535353"/>
                </a:solidFill>
                <a:latin typeface="Calibri"/>
              </a:rPr>
              <a:t>Ideas/proposals can not:</a:t>
            </a:r>
            <a:endParaRPr/>
          </a:p>
          <a:p>
            <a:pPr>
              <a:lnSpc>
                <a:spcPct val="100000"/>
              </a:lnSpc>
              <a:buFont typeface="Arial"/>
              <a:buChar char="•"/>
            </a:pPr>
            <a:r>
              <a:rPr lang="lv-LV" sz="2000">
                <a:solidFill>
                  <a:srgbClr val="535353"/>
                </a:solidFill>
                <a:latin typeface="Calibri"/>
              </a:rPr>
              <a:t>Exceed the allocated funds</a:t>
            </a:r>
            <a:endParaRPr/>
          </a:p>
          <a:p>
            <a:pPr>
              <a:lnSpc>
                <a:spcPct val="100000"/>
              </a:lnSpc>
              <a:buFont typeface="Arial"/>
              <a:buChar char="•"/>
            </a:pPr>
            <a:r>
              <a:rPr lang="lv-LV" sz="2000">
                <a:solidFill>
                  <a:srgbClr val="535353"/>
                </a:solidFill>
                <a:latin typeface="Calibri"/>
              </a:rPr>
              <a:t>Be targeted at for instance private property or violate current zoning</a:t>
            </a:r>
            <a:endParaRPr/>
          </a:p>
          <a:p>
            <a:pPr>
              <a:lnSpc>
                <a:spcPct val="100000"/>
              </a:lnSpc>
              <a:buFont typeface="Arial"/>
              <a:buChar char="•"/>
            </a:pPr>
            <a:r>
              <a:rPr lang="lv-LV" sz="2000">
                <a:solidFill>
                  <a:srgbClr val="535353"/>
                </a:solidFill>
                <a:latin typeface="Calibri"/>
              </a:rPr>
              <a:t>Be in breach of Finnish law or municipal decision</a:t>
            </a:r>
            <a:endParaRPr/>
          </a:p>
          <a:p>
            <a:pPr>
              <a:lnSpc>
                <a:spcPct val="100000"/>
              </a:lnSpc>
              <a:buFont typeface="Arial"/>
              <a:buChar char="•"/>
            </a:pPr>
            <a:r>
              <a:rPr lang="lv-LV" sz="2000">
                <a:solidFill>
                  <a:srgbClr val="535353"/>
                </a:solidFill>
                <a:latin typeface="Calibri"/>
              </a:rPr>
              <a:t>Be in breach of City values or strategy</a:t>
            </a:r>
            <a:endParaRPr/>
          </a:p>
          <a:p>
            <a:pPr>
              <a:lnSpc>
                <a:spcPct val="100000"/>
              </a:lnSpc>
            </a:pPr>
            <a:endParaRPr/>
          </a:p>
          <a:p>
            <a:pPr>
              <a:lnSpc>
                <a:spcPct val="100000"/>
              </a:lnSpc>
            </a:pPr>
            <a:endParaRPr/>
          </a:p>
          <a:p>
            <a:pPr>
              <a:lnSpc>
                <a:spcPct val="100000"/>
              </a:lnSpc>
            </a:pPr>
            <a:endParaRPr/>
          </a:p>
        </p:txBody>
      </p:sp>
      <p:sp>
        <p:nvSpPr>
          <p:cNvPr id="214" name="CustomShape 5"/>
          <p:cNvSpPr/>
          <p:nvPr/>
        </p:nvSpPr>
        <p:spPr>
          <a:xfrm>
            <a:off x="735840" y="240840"/>
            <a:ext cx="7670520" cy="274320"/>
          </a:xfrm>
          <a:prstGeom prst="rect">
            <a:avLst/>
          </a:prstGeom>
        </p:spPr>
      </p:sp>
      <p:sp>
        <p:nvSpPr>
          <p:cNvPr id="215" name="CustomShape 6"/>
          <p:cNvSpPr/>
          <p:nvPr/>
        </p:nvSpPr>
        <p:spPr>
          <a:xfrm>
            <a:off x="890640" y="6297480"/>
            <a:ext cx="180972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www.omastadi.hel.fi</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6426360" y="178920"/>
            <a:ext cx="2056680" cy="364320"/>
          </a:xfrm>
          <a:prstGeom prst="rect">
            <a:avLst/>
          </a:prstGeom>
        </p:spPr>
        <p:txBody>
          <a:bodyPr lIns="90000" tIns="45000" rIns="90000" bIns="45000"/>
          <a:lstStyle/>
          <a:p>
            <a:pPr>
              <a:lnSpc>
                <a:spcPct val="100000"/>
              </a:lnSpc>
            </a:pPr>
            <a:fld id="{57A720EA-A5AF-4998-851E-7D1EF18E0BAB}" type="slidenum">
              <a:rPr lang="lv-LV">
                <a:solidFill>
                  <a:srgbClr val="000000"/>
                </a:solidFill>
                <a:latin typeface="Calibri"/>
              </a:rPr>
              <a:t>18</a:t>
            </a:fld>
            <a:endParaRPr/>
          </a:p>
        </p:txBody>
      </p:sp>
      <p:sp>
        <p:nvSpPr>
          <p:cNvPr id="217"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Example of Local PB Rules</a:t>
            </a:r>
            <a:endParaRPr/>
          </a:p>
        </p:txBody>
      </p:sp>
      <p:sp>
        <p:nvSpPr>
          <p:cNvPr id="218"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OmaLahti, Lahti</a:t>
            </a:r>
            <a:endParaRPr/>
          </a:p>
        </p:txBody>
      </p:sp>
      <p:sp>
        <p:nvSpPr>
          <p:cNvPr id="219" name="CustomShape 4"/>
          <p:cNvSpPr/>
          <p:nvPr/>
        </p:nvSpPr>
        <p:spPr>
          <a:xfrm>
            <a:off x="736560" y="1613520"/>
            <a:ext cx="7670160" cy="3678480"/>
          </a:xfrm>
          <a:prstGeom prst="rect">
            <a:avLst/>
          </a:prstGeom>
        </p:spPr>
        <p:txBody>
          <a:bodyPr lIns="90000" tIns="45000" rIns="90000" bIns="45000"/>
          <a:lstStyle/>
          <a:p>
            <a:pPr>
              <a:lnSpc>
                <a:spcPct val="100000"/>
              </a:lnSpc>
            </a:pPr>
            <a:r>
              <a:rPr lang="lv-LV" sz="2400" b="1">
                <a:solidFill>
                  <a:srgbClr val="535353"/>
                </a:solidFill>
                <a:latin typeface="Calibri"/>
              </a:rPr>
              <a:t>Ideas/proposals must:</a:t>
            </a:r>
            <a:endParaRPr/>
          </a:p>
          <a:p>
            <a:pPr>
              <a:lnSpc>
                <a:spcPct val="100000"/>
              </a:lnSpc>
              <a:buFont typeface="Arial"/>
              <a:buChar char="•"/>
            </a:pPr>
            <a:r>
              <a:rPr lang="lv-LV" sz="2400">
                <a:solidFill>
                  <a:srgbClr val="535353"/>
                </a:solidFill>
                <a:latin typeface="Calibri"/>
              </a:rPr>
              <a:t>Be made in accordance with rules, regulations and the law</a:t>
            </a:r>
            <a:endParaRPr/>
          </a:p>
          <a:p>
            <a:pPr>
              <a:lnSpc>
                <a:spcPct val="100000"/>
              </a:lnSpc>
              <a:buFont typeface="Arial"/>
              <a:buChar char="•"/>
            </a:pPr>
            <a:r>
              <a:rPr lang="lv-LV" sz="2400">
                <a:solidFill>
                  <a:srgbClr val="535353"/>
                </a:solidFill>
                <a:latin typeface="Calibri"/>
              </a:rPr>
              <a:t>Fall under city jurisdiction</a:t>
            </a:r>
            <a:endParaRPr/>
          </a:p>
          <a:p>
            <a:pPr>
              <a:lnSpc>
                <a:spcPct val="100000"/>
              </a:lnSpc>
              <a:buFont typeface="Arial"/>
              <a:buChar char="•"/>
            </a:pPr>
            <a:r>
              <a:rPr lang="lv-LV" sz="2400">
                <a:solidFill>
                  <a:srgbClr val="535353"/>
                </a:solidFill>
                <a:latin typeface="Calibri"/>
              </a:rPr>
              <a:t>Be in line with the give themes </a:t>
            </a:r>
            <a:endParaRPr/>
          </a:p>
          <a:p>
            <a:pPr>
              <a:lnSpc>
                <a:spcPct val="100000"/>
              </a:lnSpc>
              <a:buFont typeface="Arial"/>
              <a:buChar char="•"/>
            </a:pPr>
            <a:r>
              <a:rPr lang="lv-LV" sz="2400">
                <a:solidFill>
                  <a:srgbClr val="535353"/>
                </a:solidFill>
                <a:latin typeface="Calibri"/>
              </a:rPr>
              <a:t>Be implemented with the max. amount of funds allocated for set PB/Area/Theme. </a:t>
            </a:r>
            <a:r>
              <a:rPr lang="lv-LV" sz="1300">
                <a:solidFill>
                  <a:srgbClr val="535353"/>
                </a:solidFill>
                <a:latin typeface="Calibri"/>
              </a:rPr>
              <a:t>(Can also be considered as partial funding for a larger project)</a:t>
            </a:r>
            <a:endParaRPr/>
          </a:p>
          <a:p>
            <a:pPr>
              <a:lnSpc>
                <a:spcPct val="100000"/>
              </a:lnSpc>
              <a:buFont typeface="Arial"/>
              <a:buChar char="•"/>
            </a:pPr>
            <a:r>
              <a:rPr lang="lv-LV" sz="2400">
                <a:solidFill>
                  <a:srgbClr val="535353"/>
                </a:solidFill>
                <a:latin typeface="Calibri"/>
              </a:rPr>
              <a:t>Not have long-term financial impacts for the city (no permanent staff, large maintenance costs) </a:t>
            </a:r>
            <a:endParaRPr/>
          </a:p>
          <a:p>
            <a:pPr>
              <a:lnSpc>
                <a:spcPct val="100000"/>
              </a:lnSpc>
              <a:buFont typeface="Arial"/>
              <a:buChar char="•"/>
            </a:pPr>
            <a:r>
              <a:rPr lang="lv-LV" sz="2400">
                <a:solidFill>
                  <a:srgbClr val="535353"/>
                </a:solidFill>
                <a:latin typeface="Calibri"/>
              </a:rPr>
              <a:t>Be non-commercial</a:t>
            </a:r>
            <a:endParaRPr/>
          </a:p>
          <a:p>
            <a:pPr>
              <a:lnSpc>
                <a:spcPct val="100000"/>
              </a:lnSpc>
              <a:buFont typeface="Arial"/>
              <a:buChar char="•"/>
            </a:pPr>
            <a:r>
              <a:rPr lang="lv-LV" sz="2400">
                <a:solidFill>
                  <a:srgbClr val="535353"/>
                </a:solidFill>
                <a:latin typeface="Calibri"/>
              </a:rPr>
              <a:t>Be non-discriminatory and promote equality</a:t>
            </a:r>
            <a:endParaRPr/>
          </a:p>
          <a:p>
            <a:pPr>
              <a:lnSpc>
                <a:spcPct val="100000"/>
              </a:lnSpc>
              <a:buFont typeface="Arial"/>
              <a:buChar char="•"/>
            </a:pPr>
            <a:r>
              <a:rPr lang="lv-LV" sz="2400">
                <a:solidFill>
                  <a:srgbClr val="535353"/>
                </a:solidFill>
                <a:latin typeface="Calibri"/>
              </a:rPr>
              <a:t>Be possible to be implemented by the City in 2020 - 2021</a:t>
            </a:r>
            <a:endParaRPr/>
          </a:p>
          <a:p>
            <a:pPr>
              <a:lnSpc>
                <a:spcPct val="100000"/>
              </a:lnSpc>
            </a:pPr>
            <a:endParaRPr/>
          </a:p>
        </p:txBody>
      </p:sp>
      <p:sp>
        <p:nvSpPr>
          <p:cNvPr id="220" name="CustomShape 5"/>
          <p:cNvSpPr/>
          <p:nvPr/>
        </p:nvSpPr>
        <p:spPr>
          <a:xfrm>
            <a:off x="735840" y="240840"/>
            <a:ext cx="7670520" cy="274320"/>
          </a:xfrm>
          <a:prstGeom prst="rect">
            <a:avLst/>
          </a:prstGeom>
        </p:spPr>
      </p:sp>
      <p:sp>
        <p:nvSpPr>
          <p:cNvPr id="221" name="CustomShape 6"/>
          <p:cNvSpPr/>
          <p:nvPr/>
        </p:nvSpPr>
        <p:spPr>
          <a:xfrm>
            <a:off x="870120" y="5997600"/>
            <a:ext cx="3335400" cy="592200"/>
          </a:xfrm>
          <a:prstGeom prst="rect">
            <a:avLst/>
          </a:prstGeom>
        </p:spPr>
        <p:txBody>
          <a:bodyPr lIns="90000" tIns="45000" rIns="90000" bIns="45000"/>
          <a:lstStyle/>
          <a:p>
            <a:pPr>
              <a:lnSpc>
                <a:spcPct val="100000"/>
              </a:lnSpc>
            </a:pPr>
            <a:r>
              <a:rPr lang="lv-LV" sz="1100">
                <a:solidFill>
                  <a:srgbClr val="000000"/>
                </a:solidFill>
                <a:latin typeface="Calibri"/>
              </a:rPr>
              <a:t>Source: https://www.lahti.fi/paatoksenteko/osallistujavaikuta/osallistuva-budjetointi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6426360" y="178920"/>
            <a:ext cx="2056680" cy="364320"/>
          </a:xfrm>
          <a:prstGeom prst="rect">
            <a:avLst/>
          </a:prstGeom>
        </p:spPr>
        <p:txBody>
          <a:bodyPr lIns="90000" tIns="45000" rIns="90000" bIns="45000"/>
          <a:lstStyle/>
          <a:p>
            <a:pPr>
              <a:lnSpc>
                <a:spcPct val="100000"/>
              </a:lnSpc>
            </a:pPr>
            <a:fld id="{57947C4F-0700-41AD-8AA5-B7FE7749C51E}" type="slidenum">
              <a:rPr lang="lv-LV">
                <a:solidFill>
                  <a:srgbClr val="000000"/>
                </a:solidFill>
                <a:latin typeface="Calibri"/>
              </a:rPr>
              <a:t>19</a:t>
            </a:fld>
            <a:endParaRPr/>
          </a:p>
        </p:txBody>
      </p:sp>
      <p:sp>
        <p:nvSpPr>
          <p:cNvPr id="223"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Example of Local PB Rules</a:t>
            </a:r>
            <a:endParaRPr/>
          </a:p>
        </p:txBody>
      </p:sp>
      <p:sp>
        <p:nvSpPr>
          <p:cNvPr id="224"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Mun Tampere - Tampere</a:t>
            </a:r>
            <a:endParaRPr/>
          </a:p>
        </p:txBody>
      </p:sp>
      <p:sp>
        <p:nvSpPr>
          <p:cNvPr id="225" name="CustomShape 4"/>
          <p:cNvSpPr/>
          <p:nvPr/>
        </p:nvSpPr>
        <p:spPr>
          <a:xfrm>
            <a:off x="736560" y="1613520"/>
            <a:ext cx="7670160" cy="3678480"/>
          </a:xfrm>
          <a:prstGeom prst="rect">
            <a:avLst/>
          </a:prstGeom>
        </p:spPr>
        <p:txBody>
          <a:bodyPr lIns="90000" tIns="45000" rIns="90000" bIns="45000"/>
          <a:lstStyle/>
          <a:p>
            <a:pPr>
              <a:lnSpc>
                <a:spcPct val="100000"/>
              </a:lnSpc>
            </a:pPr>
            <a:r>
              <a:rPr lang="lv-LV" sz="2400" b="1">
                <a:solidFill>
                  <a:srgbClr val="535353"/>
                </a:solidFill>
                <a:latin typeface="Calibri"/>
              </a:rPr>
              <a:t>Ideas/proposals must:</a:t>
            </a:r>
            <a:endParaRPr/>
          </a:p>
          <a:p>
            <a:pPr>
              <a:lnSpc>
                <a:spcPct val="100000"/>
              </a:lnSpc>
              <a:buFont typeface="Arial"/>
              <a:buChar char="•"/>
            </a:pPr>
            <a:r>
              <a:rPr lang="lv-LV" sz="2400">
                <a:solidFill>
                  <a:srgbClr val="535353"/>
                </a:solidFill>
                <a:latin typeface="Calibri"/>
              </a:rPr>
              <a:t>Be made in accordance with rules, regulations and the law</a:t>
            </a:r>
            <a:endParaRPr/>
          </a:p>
          <a:p>
            <a:pPr>
              <a:lnSpc>
                <a:spcPct val="100000"/>
              </a:lnSpc>
              <a:buFont typeface="Arial"/>
              <a:buChar char="•"/>
            </a:pPr>
            <a:r>
              <a:rPr lang="lv-LV" sz="2400">
                <a:solidFill>
                  <a:srgbClr val="535353"/>
                </a:solidFill>
                <a:latin typeface="Calibri"/>
              </a:rPr>
              <a:t>Fall under city jurisdiction</a:t>
            </a:r>
            <a:endParaRPr/>
          </a:p>
          <a:p>
            <a:pPr>
              <a:lnSpc>
                <a:spcPct val="100000"/>
              </a:lnSpc>
              <a:buFont typeface="Arial"/>
              <a:buChar char="•"/>
            </a:pPr>
            <a:r>
              <a:rPr lang="lv-LV" sz="2400">
                <a:solidFill>
                  <a:srgbClr val="535353"/>
                </a:solidFill>
                <a:latin typeface="Calibri"/>
              </a:rPr>
              <a:t>Be implemented with the max. amount of funds allocated for set PB </a:t>
            </a:r>
            <a:endParaRPr/>
          </a:p>
          <a:p>
            <a:pPr>
              <a:lnSpc>
                <a:spcPct val="100000"/>
              </a:lnSpc>
              <a:buFont typeface="Arial"/>
              <a:buChar char="•"/>
            </a:pPr>
            <a:r>
              <a:rPr lang="lv-LV" sz="2400">
                <a:solidFill>
                  <a:srgbClr val="535353"/>
                </a:solidFill>
                <a:latin typeface="Calibri"/>
              </a:rPr>
              <a:t>Be in line with the give theme </a:t>
            </a:r>
            <a:endParaRPr/>
          </a:p>
          <a:p>
            <a:pPr>
              <a:lnSpc>
                <a:spcPct val="100000"/>
              </a:lnSpc>
              <a:buFont typeface="Arial"/>
              <a:buChar char="•"/>
            </a:pPr>
            <a:r>
              <a:rPr lang="lv-LV" sz="2400">
                <a:solidFill>
                  <a:srgbClr val="535353"/>
                </a:solidFill>
                <a:latin typeface="Calibri"/>
              </a:rPr>
              <a:t>Be free and free of charge for all </a:t>
            </a:r>
            <a:endParaRPr/>
          </a:p>
          <a:p>
            <a:pPr>
              <a:lnSpc>
                <a:spcPct val="100000"/>
              </a:lnSpc>
              <a:buFont typeface="Arial"/>
              <a:buChar char="•"/>
            </a:pPr>
            <a:r>
              <a:rPr lang="lv-LV" sz="2400">
                <a:solidFill>
                  <a:srgbClr val="535353"/>
                </a:solidFill>
                <a:latin typeface="Calibri"/>
              </a:rPr>
              <a:t>Be time-limited and experimental</a:t>
            </a:r>
            <a:endParaRPr/>
          </a:p>
        </p:txBody>
      </p:sp>
      <p:sp>
        <p:nvSpPr>
          <p:cNvPr id="226" name="CustomShape 5"/>
          <p:cNvSpPr/>
          <p:nvPr/>
        </p:nvSpPr>
        <p:spPr>
          <a:xfrm>
            <a:off x="735840" y="240840"/>
            <a:ext cx="7670520" cy="274320"/>
          </a:xfrm>
          <a:prstGeom prst="rect">
            <a:avLst/>
          </a:prstGeom>
        </p:spPr>
      </p:sp>
      <p:sp>
        <p:nvSpPr>
          <p:cNvPr id="227" name="CustomShape 6"/>
          <p:cNvSpPr/>
          <p:nvPr/>
        </p:nvSpPr>
        <p:spPr>
          <a:xfrm>
            <a:off x="894240" y="6297480"/>
            <a:ext cx="371952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https://mun.tampere.fi/pages/arviointi-lainmukaisuus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6426360" y="178920"/>
            <a:ext cx="2056680" cy="364320"/>
          </a:xfrm>
          <a:prstGeom prst="rect">
            <a:avLst/>
          </a:prstGeom>
        </p:spPr>
        <p:txBody>
          <a:bodyPr lIns="90000" tIns="45000" rIns="90000" bIns="45000"/>
          <a:lstStyle/>
          <a:p>
            <a:pPr>
              <a:lnSpc>
                <a:spcPct val="100000"/>
              </a:lnSpc>
            </a:pPr>
            <a:fld id="{4A1C4D21-0854-42FC-8E0F-5443BB4902BD}" type="slidenum">
              <a:rPr lang="lv-LV">
                <a:solidFill>
                  <a:srgbClr val="000000"/>
                </a:solidFill>
                <a:latin typeface="Calibri"/>
              </a:rPr>
              <a:t>2</a:t>
            </a:fld>
            <a:endParaRPr/>
          </a:p>
        </p:txBody>
      </p:sp>
      <p:sp>
        <p:nvSpPr>
          <p:cNvPr id="110"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Steps toward PB in Municipali</a:t>
            </a:r>
            <a:r>
              <a:rPr lang="lv-LV" sz="3200">
                <a:solidFill>
                  <a:srgbClr val="EE6907"/>
                </a:solidFill>
                <a:latin typeface="Calibri"/>
              </a:rPr>
              <a:t>​</a:t>
            </a:r>
            <a:r>
              <a:rPr lang="lv-LV" sz="3200" b="1">
                <a:solidFill>
                  <a:srgbClr val="EE6907"/>
                </a:solidFill>
                <a:latin typeface="Calibri"/>
              </a:rPr>
              <a:t>ties</a:t>
            </a:r>
            <a:endParaRPr/>
          </a:p>
        </p:txBody>
      </p:sp>
      <p:sp>
        <p:nvSpPr>
          <p:cNvPr id="111"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CONTENT</a:t>
            </a:r>
            <a:endParaRPr/>
          </a:p>
        </p:txBody>
      </p:sp>
      <p:sp>
        <p:nvSpPr>
          <p:cNvPr id="112" name="CustomShape 4"/>
          <p:cNvSpPr/>
          <p:nvPr/>
        </p:nvSpPr>
        <p:spPr>
          <a:xfrm>
            <a:off x="807840" y="1947600"/>
            <a:ext cx="8057880" cy="3422880"/>
          </a:xfrm>
          <a:prstGeom prst="rect">
            <a:avLst/>
          </a:prstGeom>
        </p:spPr>
        <p:txBody>
          <a:bodyPr lIns="90000" tIns="45000" rIns="90000" bIns="45000"/>
          <a:lstStyle/>
          <a:p>
            <a:pPr>
              <a:lnSpc>
                <a:spcPct val="110000"/>
              </a:lnSpc>
            </a:pPr>
            <a:r>
              <a:rPr lang="lv-LV" sz="2400" b="1">
                <a:solidFill>
                  <a:srgbClr val="535353"/>
                </a:solidFill>
                <a:latin typeface="Calibri"/>
              </a:rPr>
              <a:t>2.1. Developing PB</a:t>
            </a:r>
            <a:r>
              <a:rPr lang="lv-LV" sz="2400">
                <a:solidFill>
                  <a:srgbClr val="535353"/>
                </a:solidFill>
                <a:latin typeface="Calibri"/>
              </a:rPr>
              <a:t>​</a:t>
            </a:r>
            <a:endParaRPr/>
          </a:p>
          <a:p>
            <a:pPr>
              <a:lnSpc>
                <a:spcPct val="110000"/>
              </a:lnSpc>
            </a:pPr>
            <a:r>
              <a:rPr lang="lv-LV" sz="2400" b="1">
                <a:solidFill>
                  <a:srgbClr val="535353"/>
                </a:solidFill>
                <a:latin typeface="Calibri"/>
              </a:rPr>
              <a:t>2.2. Planning implementation (method/model)</a:t>
            </a:r>
            <a:r>
              <a:rPr lang="lv-LV" sz="2400">
                <a:solidFill>
                  <a:srgbClr val="535353"/>
                </a:solidFill>
                <a:latin typeface="Calibri"/>
              </a:rPr>
              <a:t>​</a:t>
            </a:r>
            <a:endParaRPr/>
          </a:p>
          <a:p>
            <a:pPr>
              <a:lnSpc>
                <a:spcPct val="110000"/>
              </a:lnSpc>
            </a:pPr>
            <a:r>
              <a:rPr lang="lv-LV" sz="2400" b="1">
                <a:solidFill>
                  <a:srgbClr val="535353"/>
                </a:solidFill>
                <a:latin typeface="Calibri"/>
              </a:rPr>
              <a:t>2.3. Implementing (pilot)</a:t>
            </a:r>
            <a:r>
              <a:rPr lang="lv-LV" sz="2400">
                <a:solidFill>
                  <a:srgbClr val="535353"/>
                </a:solidFill>
                <a:latin typeface="Calibri"/>
              </a:rPr>
              <a:t>​</a:t>
            </a:r>
            <a:endParaRPr/>
          </a:p>
          <a:p>
            <a:pPr>
              <a:lnSpc>
                <a:spcPct val="110000"/>
              </a:lnSpc>
            </a:pPr>
            <a:r>
              <a:rPr lang="lv-LV" sz="2400" b="1">
                <a:solidFill>
                  <a:srgbClr val="535353"/>
                </a:solidFill>
                <a:latin typeface="Calibri"/>
              </a:rPr>
              <a:t>2.4. Evaluation</a:t>
            </a:r>
            <a:r>
              <a:rPr lang="lv-LV" sz="2400">
                <a:solidFill>
                  <a:srgbClr val="535353"/>
                </a:solidFill>
                <a:latin typeface="Calibri"/>
              </a:rPr>
              <a:t>​</a:t>
            </a:r>
            <a:endParaRPr/>
          </a:p>
          <a:p>
            <a:pPr>
              <a:lnSpc>
                <a:spcPct val="110000"/>
              </a:lnSpc>
            </a:pPr>
            <a:r>
              <a:rPr lang="lv-LV" sz="2400" b="1">
                <a:solidFill>
                  <a:srgbClr val="535353"/>
                </a:solidFill>
                <a:latin typeface="Calibri"/>
              </a:rPr>
              <a:t>2.5. Continuous development</a:t>
            </a:r>
            <a:r>
              <a:rPr lang="lv-LV" sz="2400">
                <a:solidFill>
                  <a:srgbClr val="535353"/>
                </a:solidFill>
                <a:latin typeface="Calibri"/>
              </a:rPr>
              <a:t>​</a:t>
            </a:r>
            <a:endParaRPr/>
          </a:p>
          <a:p>
            <a:pPr>
              <a:lnSpc>
                <a:spcPct val="110000"/>
              </a:lnSpc>
            </a:pPr>
            <a:r>
              <a:rPr lang="lv-LV" sz="2400" b="1">
                <a:solidFill>
                  <a:srgbClr val="535353"/>
                </a:solidFill>
                <a:latin typeface="Calibri"/>
              </a:rPr>
              <a:t>2.6. Resourcing</a:t>
            </a:r>
            <a:r>
              <a:rPr lang="lv-LV" sz="2400">
                <a:solidFill>
                  <a:srgbClr val="535353"/>
                </a:solidFill>
                <a:latin typeface="Calibri"/>
              </a:rPr>
              <a:t>​</a:t>
            </a:r>
            <a:endParaRPr/>
          </a:p>
          <a:p>
            <a:pPr>
              <a:lnSpc>
                <a:spcPct val="110000"/>
              </a:lnSpc>
            </a:pPr>
            <a:endParaRPr/>
          </a:p>
          <a:p>
            <a:pPr>
              <a:lnSpc>
                <a:spcPct val="110000"/>
              </a:lnSpc>
            </a:pPr>
            <a:r>
              <a:rPr lang="lv-LV" sz="2400" b="1">
                <a:solidFill>
                  <a:srgbClr val="535353"/>
                </a:solidFill>
                <a:latin typeface="Calibri"/>
              </a:rPr>
              <a:t>Sources</a:t>
            </a:r>
            <a:endParaRPr/>
          </a:p>
          <a:p>
            <a:pPr>
              <a:lnSpc>
                <a:spcPct val="110000"/>
              </a:lnSpc>
            </a:pPr>
            <a:endParaRPr/>
          </a:p>
        </p:txBody>
      </p:sp>
      <p:sp>
        <p:nvSpPr>
          <p:cNvPr id="113" name="CustomShape 5"/>
          <p:cNvSpPr/>
          <p:nvPr/>
        </p:nvSpPr>
        <p:spPr>
          <a:xfrm>
            <a:off x="735840" y="240840"/>
            <a:ext cx="7670520" cy="274320"/>
          </a:xfrm>
          <a:prstGeom prst="rect">
            <a:avLst/>
          </a:prstGeom>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6426360" y="178920"/>
            <a:ext cx="2056680" cy="364320"/>
          </a:xfrm>
          <a:prstGeom prst="rect">
            <a:avLst/>
          </a:prstGeom>
        </p:spPr>
        <p:txBody>
          <a:bodyPr lIns="90000" tIns="45000" rIns="90000" bIns="45000"/>
          <a:lstStyle/>
          <a:p>
            <a:pPr>
              <a:lnSpc>
                <a:spcPct val="100000"/>
              </a:lnSpc>
            </a:pPr>
            <a:fld id="{7689C904-D9FA-4D8B-8B95-0D05F21D3F5D}" type="slidenum">
              <a:rPr lang="lv-LV">
                <a:solidFill>
                  <a:srgbClr val="000000"/>
                </a:solidFill>
                <a:latin typeface="Calibri"/>
              </a:rPr>
              <a:t>20</a:t>
            </a:fld>
            <a:endParaRPr/>
          </a:p>
        </p:txBody>
      </p:sp>
      <p:sp>
        <p:nvSpPr>
          <p:cNvPr id="229"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2. PB RESOURCES</a:t>
            </a:r>
            <a:endParaRPr/>
          </a:p>
        </p:txBody>
      </p:sp>
      <p:sp>
        <p:nvSpPr>
          <p:cNvPr id="230" name="CustomShape 3"/>
          <p:cNvSpPr/>
          <p:nvPr/>
        </p:nvSpPr>
        <p:spPr>
          <a:xfrm>
            <a:off x="735840" y="10292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Examples of Funding Models</a:t>
            </a:r>
            <a:endParaRPr/>
          </a:p>
        </p:txBody>
      </p:sp>
      <p:sp>
        <p:nvSpPr>
          <p:cNvPr id="231" name="CustomShape 4"/>
          <p:cNvSpPr/>
          <p:nvPr/>
        </p:nvSpPr>
        <p:spPr>
          <a:xfrm>
            <a:off x="735840" y="240840"/>
            <a:ext cx="7670520" cy="274320"/>
          </a:xfrm>
          <a:prstGeom prst="rect">
            <a:avLst/>
          </a:prstGeom>
        </p:spPr>
      </p:sp>
      <p:sp>
        <p:nvSpPr>
          <p:cNvPr id="232" name="CustomShape 5"/>
          <p:cNvSpPr/>
          <p:nvPr/>
        </p:nvSpPr>
        <p:spPr>
          <a:xfrm>
            <a:off x="1086480" y="5868000"/>
            <a:ext cx="3380040" cy="759600"/>
          </a:xfrm>
          <a:prstGeom prst="rect">
            <a:avLst/>
          </a:prstGeom>
        </p:spPr>
        <p:txBody>
          <a:bodyPr lIns="90000" tIns="45000" rIns="90000" bIns="45000"/>
          <a:lstStyle/>
          <a:p>
            <a:pPr>
              <a:lnSpc>
                <a:spcPct val="100000"/>
              </a:lnSpc>
            </a:pPr>
            <a:r>
              <a:rPr lang="lv-LV" sz="1100">
                <a:solidFill>
                  <a:srgbClr val="000000"/>
                </a:solidFill>
                <a:latin typeface="Calibri"/>
              </a:rPr>
              <a:t>Source: Based on Ahonen &amp; Rask, 2019, P. 5-7. OSALLISTUVAN BUDJETOINNIN MALLIT JA TRENDIT SUOMESSA. Available at: http://shop.kuntaliitto.fi/product_details.php?p=3573 </a:t>
            </a:r>
            <a:endParaRPr/>
          </a:p>
        </p:txBody>
      </p:sp>
      <p:sp>
        <p:nvSpPr>
          <p:cNvPr id="233" name="CustomShape 6"/>
          <p:cNvSpPr/>
          <p:nvPr/>
        </p:nvSpPr>
        <p:spPr>
          <a:xfrm>
            <a:off x="3545640" y="2989440"/>
            <a:ext cx="1347120" cy="1161360"/>
          </a:xfrm>
          <a:prstGeom prst="hexagon">
            <a:avLst>
              <a:gd name="adj1" fmla="val 25000"/>
              <a:gd name="adj2" fmla="val 115470"/>
            </a:avLst>
          </a:prstGeom>
          <a:solidFill>
            <a:srgbClr val="5B9BD5"/>
          </a:solidFill>
          <a:ln w="12600">
            <a:solidFill>
              <a:srgbClr val="43729D"/>
            </a:solidFill>
            <a:miter/>
          </a:ln>
        </p:spPr>
        <p:txBody>
          <a:bodyPr lIns="90000" tIns="45000" rIns="90000" bIns="45000" anchor="ctr"/>
          <a:lstStyle/>
          <a:p>
            <a:pPr algn="ctr">
              <a:lnSpc>
                <a:spcPct val="100000"/>
              </a:lnSpc>
            </a:pPr>
            <a:r>
              <a:rPr lang="lv-LV" sz="1600" b="1">
                <a:solidFill>
                  <a:srgbClr val="FFFFFF"/>
                </a:solidFill>
                <a:latin typeface="Calibri"/>
              </a:rPr>
              <a:t>Porto Alegre -model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6426360" y="178920"/>
            <a:ext cx="2056680" cy="364320"/>
          </a:xfrm>
          <a:prstGeom prst="rect">
            <a:avLst/>
          </a:prstGeom>
        </p:spPr>
        <p:txBody>
          <a:bodyPr lIns="90000" tIns="45000" rIns="90000" bIns="45000"/>
          <a:lstStyle/>
          <a:p>
            <a:pPr>
              <a:lnSpc>
                <a:spcPct val="100000"/>
              </a:lnSpc>
            </a:pPr>
            <a:fld id="{2C8C33BB-F4BF-4DB1-A675-3A7C61F3E80A}" type="slidenum">
              <a:rPr lang="lv-LV">
                <a:solidFill>
                  <a:srgbClr val="000000"/>
                </a:solidFill>
                <a:latin typeface="Calibri"/>
              </a:rPr>
              <a:t>21</a:t>
            </a:fld>
            <a:endParaRPr/>
          </a:p>
        </p:txBody>
      </p:sp>
      <p:sp>
        <p:nvSpPr>
          <p:cNvPr id="241" name="CustomShape 2"/>
          <p:cNvSpPr/>
          <p:nvPr/>
        </p:nvSpPr>
        <p:spPr>
          <a:xfrm>
            <a:off x="735480" y="38376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2. Common Characteristics of PB</a:t>
            </a:r>
            <a:endParaRPr/>
          </a:p>
        </p:txBody>
      </p:sp>
      <p:sp>
        <p:nvSpPr>
          <p:cNvPr id="242" name="CustomShape 3"/>
          <p:cNvSpPr/>
          <p:nvPr/>
        </p:nvSpPr>
        <p:spPr>
          <a:xfrm>
            <a:off x="432000" y="1101600"/>
            <a:ext cx="8424000" cy="3650400"/>
          </a:xfrm>
          <a:prstGeom prst="rect">
            <a:avLst/>
          </a:prstGeom>
        </p:spPr>
        <p:txBody>
          <a:bodyPr lIns="90000" tIns="45000" rIns="90000" bIns="45000"/>
          <a:lstStyle/>
          <a:p>
            <a:pPr>
              <a:lnSpc>
                <a:spcPct val="100000"/>
              </a:lnSpc>
            </a:pPr>
            <a:r>
              <a:rPr lang="lv-LV" sz="2000">
                <a:solidFill>
                  <a:srgbClr val="535353"/>
                </a:solidFill>
                <a:latin typeface="Calibri"/>
              </a:rPr>
              <a:t>There is not a single model or method for running a PB, so the implementations vary between local context and when PB is run</a:t>
            </a:r>
            <a:endParaRPr/>
          </a:p>
          <a:p>
            <a:pPr>
              <a:lnSpc>
                <a:spcPct val="100000"/>
              </a:lnSpc>
            </a:pPr>
            <a:endParaRPr/>
          </a:p>
          <a:p>
            <a:pPr>
              <a:lnSpc>
                <a:spcPct val="100000"/>
              </a:lnSpc>
            </a:pPr>
            <a:r>
              <a:rPr lang="lv-LV" sz="2000">
                <a:solidFill>
                  <a:srgbClr val="535353"/>
                </a:solidFill>
                <a:latin typeface="Calibri"/>
              </a:rPr>
              <a:t>International flagship that a commonly benchmarked PBs include Paris, New York and Helsinki </a:t>
            </a:r>
            <a:endParaRPr/>
          </a:p>
          <a:p>
            <a:pPr>
              <a:lnSpc>
                <a:spcPct val="100000"/>
              </a:lnSpc>
            </a:pPr>
            <a:endParaRPr/>
          </a:p>
          <a:p>
            <a:pPr>
              <a:lnSpc>
                <a:spcPct val="100000"/>
              </a:lnSpc>
            </a:pPr>
            <a:r>
              <a:rPr lang="lv-LV" sz="2000">
                <a:solidFill>
                  <a:srgbClr val="535353"/>
                </a:solidFill>
                <a:latin typeface="Calibri"/>
              </a:rPr>
              <a:t>Some common Characteristics include:</a:t>
            </a:r>
            <a:endParaRPr/>
          </a:p>
          <a:p>
            <a:pPr>
              <a:lnSpc>
                <a:spcPct val="100000"/>
              </a:lnSpc>
              <a:buFont typeface="Arial"/>
              <a:buChar char="•"/>
            </a:pPr>
            <a:r>
              <a:rPr lang="lv-LV" sz="2000">
                <a:solidFill>
                  <a:srgbClr val="535353"/>
                </a:solidFill>
                <a:latin typeface="Calibri"/>
              </a:rPr>
              <a:t>Financial resources at the heart of the process</a:t>
            </a:r>
            <a:endParaRPr/>
          </a:p>
          <a:p>
            <a:pPr>
              <a:lnSpc>
                <a:spcPct val="100000"/>
              </a:lnSpc>
              <a:buFont typeface="Arial"/>
              <a:buChar char="•"/>
            </a:pPr>
            <a:r>
              <a:rPr lang="lv-LV" sz="2000">
                <a:solidFill>
                  <a:srgbClr val="535353"/>
                </a:solidFill>
                <a:latin typeface="Calibri"/>
              </a:rPr>
              <a:t>An open process</a:t>
            </a:r>
            <a:endParaRPr/>
          </a:p>
          <a:p>
            <a:pPr>
              <a:lnSpc>
                <a:spcPct val="100000"/>
              </a:lnSpc>
              <a:buFont typeface="Arial"/>
              <a:buChar char="•"/>
            </a:pPr>
            <a:r>
              <a:rPr lang="lv-LV" sz="2000">
                <a:solidFill>
                  <a:srgbClr val="535353"/>
                </a:solidFill>
                <a:latin typeface="Calibri"/>
              </a:rPr>
              <a:t>Repetition of process</a:t>
            </a:r>
            <a:endParaRPr/>
          </a:p>
          <a:p>
            <a:pPr>
              <a:lnSpc>
                <a:spcPct val="100000"/>
              </a:lnSpc>
              <a:buFont typeface="Arial"/>
              <a:buChar char="•"/>
            </a:pPr>
            <a:r>
              <a:rPr lang="lv-LV" sz="2000">
                <a:solidFill>
                  <a:srgbClr val="535353"/>
                </a:solidFill>
                <a:latin typeface="Calibri"/>
              </a:rPr>
              <a:t>Public discussion on ideas and implementation</a:t>
            </a:r>
            <a:endParaRPr/>
          </a:p>
          <a:p>
            <a:pPr>
              <a:lnSpc>
                <a:spcPct val="100000"/>
              </a:lnSpc>
              <a:buFont typeface="Arial"/>
              <a:buChar char="•"/>
            </a:pPr>
            <a:r>
              <a:rPr lang="lv-LV" sz="2000">
                <a:solidFill>
                  <a:srgbClr val="535353"/>
                </a:solidFill>
                <a:latin typeface="Calibri"/>
              </a:rPr>
              <a:t>A variety of participatory &amp; internactive methods used</a:t>
            </a:r>
            <a:endParaRPr/>
          </a:p>
          <a:p>
            <a:pPr>
              <a:lnSpc>
                <a:spcPct val="100000"/>
              </a:lnSpc>
              <a:buFont typeface="Arial"/>
              <a:buChar char="•"/>
            </a:pPr>
            <a:r>
              <a:rPr lang="lv-LV" sz="2000">
                <a:solidFill>
                  <a:srgbClr val="535353"/>
                </a:solidFill>
                <a:latin typeface="Calibri"/>
              </a:rPr>
              <a:t>Implementation for instance at  city/regional level, projects around themes</a:t>
            </a:r>
            <a:endParaRPr/>
          </a:p>
          <a:p>
            <a:pPr>
              <a:lnSpc>
                <a:spcPct val="100000"/>
              </a:lnSpc>
              <a:buFont typeface="Arial"/>
              <a:buChar char="•"/>
            </a:pPr>
            <a:r>
              <a:rPr lang="lv-LV" sz="2000">
                <a:solidFill>
                  <a:srgbClr val="535353"/>
                </a:solidFill>
                <a:latin typeface="Calibri"/>
              </a:rPr>
              <a:t>Responsibility on how to monitor and evaluate implementation of proposals</a:t>
            </a:r>
            <a:endParaRPr/>
          </a:p>
          <a:p>
            <a:pPr>
              <a:lnSpc>
                <a:spcPct val="100000"/>
              </a:lnSpc>
            </a:pPr>
            <a:endParaRPr/>
          </a:p>
          <a:p>
            <a:pPr>
              <a:lnSpc>
                <a:spcPct val="100000"/>
              </a:lnSpc>
            </a:pPr>
            <a:endParaRPr/>
          </a:p>
        </p:txBody>
      </p:sp>
      <p:sp>
        <p:nvSpPr>
          <p:cNvPr id="243" name="CustomShape 4"/>
          <p:cNvSpPr/>
          <p:nvPr/>
        </p:nvSpPr>
        <p:spPr>
          <a:xfrm>
            <a:off x="735840" y="240840"/>
            <a:ext cx="7670520" cy="274320"/>
          </a:xfrm>
          <a:prstGeom prst="rect">
            <a:avLst/>
          </a:prstGeom>
        </p:spPr>
      </p:sp>
      <p:sp>
        <p:nvSpPr>
          <p:cNvPr id="244" name="CustomShape 5"/>
          <p:cNvSpPr/>
          <p:nvPr/>
        </p:nvSpPr>
        <p:spPr>
          <a:xfrm>
            <a:off x="743400" y="6149520"/>
            <a:ext cx="200952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Pauliina Lehtonen, 2020</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6426360" y="178920"/>
            <a:ext cx="2056680" cy="364320"/>
          </a:xfrm>
          <a:prstGeom prst="rect">
            <a:avLst/>
          </a:prstGeom>
        </p:spPr>
        <p:txBody>
          <a:bodyPr lIns="90000" tIns="45000" rIns="90000" bIns="45000"/>
          <a:lstStyle/>
          <a:p>
            <a:pPr>
              <a:lnSpc>
                <a:spcPct val="100000"/>
              </a:lnSpc>
            </a:pPr>
            <a:fld id="{E13D1CEA-474E-4DC5-9FCF-AAD66844BBB7}" type="slidenum">
              <a:rPr lang="lv-LV">
                <a:solidFill>
                  <a:srgbClr val="000000"/>
                </a:solidFill>
                <a:latin typeface="Calibri"/>
              </a:rPr>
              <a:t>22</a:t>
            </a:fld>
            <a:endParaRPr/>
          </a:p>
        </p:txBody>
      </p:sp>
      <p:sp>
        <p:nvSpPr>
          <p:cNvPr id="246" name="CustomShape 2"/>
          <p:cNvSpPr/>
          <p:nvPr/>
        </p:nvSpPr>
        <p:spPr>
          <a:xfrm>
            <a:off x="735840" y="560520"/>
            <a:ext cx="7670520" cy="1052280"/>
          </a:xfrm>
          <a:prstGeom prst="rect">
            <a:avLst/>
          </a:prstGeom>
        </p:spPr>
        <p:txBody>
          <a:bodyPr lIns="90000" tIns="45000" rIns="90000" bIns="45000"/>
          <a:lstStyle/>
          <a:p>
            <a:pPr>
              <a:lnSpc>
                <a:spcPct val="100000"/>
              </a:lnSpc>
            </a:pPr>
            <a:r>
              <a:rPr lang="lv-LV" sz="3200" b="1">
                <a:solidFill>
                  <a:srgbClr val="EE6907"/>
                </a:solidFill>
                <a:latin typeface="Calibri"/>
              </a:rPr>
              <a:t>2. Examples of Co-Creation &amp; Communication Methods</a:t>
            </a:r>
            <a:endParaRPr/>
          </a:p>
        </p:txBody>
      </p:sp>
      <p:sp>
        <p:nvSpPr>
          <p:cNvPr id="247" name="CustomShape 3"/>
          <p:cNvSpPr/>
          <p:nvPr/>
        </p:nvSpPr>
        <p:spPr>
          <a:xfrm>
            <a:off x="735840" y="1744200"/>
            <a:ext cx="7961400" cy="3812040"/>
          </a:xfrm>
          <a:prstGeom prst="rect">
            <a:avLst/>
          </a:prstGeom>
        </p:spPr>
        <p:txBody>
          <a:bodyPr lIns="90000" tIns="45000" rIns="90000" bIns="45000"/>
          <a:lstStyle/>
          <a:p>
            <a:pPr>
              <a:lnSpc>
                <a:spcPct val="100000"/>
              </a:lnSpc>
              <a:buFont typeface="Arial"/>
              <a:buChar char="•"/>
            </a:pPr>
            <a:r>
              <a:rPr lang="lv-LV" sz="2000">
                <a:solidFill>
                  <a:srgbClr val="535353"/>
                </a:solidFill>
                <a:latin typeface="Calibri"/>
              </a:rPr>
              <a:t>Unofficial discussions</a:t>
            </a:r>
            <a:endParaRPr/>
          </a:p>
          <a:p>
            <a:pPr>
              <a:lnSpc>
                <a:spcPct val="100000"/>
              </a:lnSpc>
              <a:buFont typeface="Arial"/>
              <a:buChar char="•"/>
            </a:pPr>
            <a:r>
              <a:rPr lang="lv-LV" sz="2000">
                <a:solidFill>
                  <a:srgbClr val="535353"/>
                </a:solidFill>
                <a:latin typeface="Calibri"/>
              </a:rPr>
              <a:t>Working groups, councils, advisory boards, co-operation groups</a:t>
            </a:r>
            <a:endParaRPr/>
          </a:p>
          <a:p>
            <a:pPr>
              <a:lnSpc>
                <a:spcPct val="100000"/>
              </a:lnSpc>
              <a:buFont typeface="Arial"/>
              <a:buChar char="•"/>
            </a:pPr>
            <a:r>
              <a:rPr lang="lv-LV" sz="2000">
                <a:solidFill>
                  <a:srgbClr val="535353"/>
                </a:solidFill>
                <a:latin typeface="Calibri"/>
              </a:rPr>
              <a:t>Theme discussions</a:t>
            </a:r>
            <a:endParaRPr/>
          </a:p>
          <a:p>
            <a:pPr>
              <a:lnSpc>
                <a:spcPct val="100000"/>
              </a:lnSpc>
              <a:buFont typeface="Arial"/>
              <a:buChar char="•"/>
            </a:pPr>
            <a:r>
              <a:rPr lang="lv-LV" sz="2000">
                <a:solidFill>
                  <a:srgbClr val="535353"/>
                </a:solidFill>
                <a:latin typeface="Calibri"/>
              </a:rPr>
              <a:t>Giving the chairmanship in an advisory board</a:t>
            </a:r>
            <a:endParaRPr/>
          </a:p>
          <a:p>
            <a:pPr>
              <a:lnSpc>
                <a:spcPct val="100000"/>
              </a:lnSpc>
              <a:buFont typeface="Arial"/>
              <a:buChar char="•"/>
            </a:pPr>
            <a:r>
              <a:rPr lang="lv-LV" sz="2000">
                <a:solidFill>
                  <a:srgbClr val="535353"/>
                </a:solidFill>
                <a:latin typeface="Calibri"/>
              </a:rPr>
              <a:t>Official consultations and hearings</a:t>
            </a:r>
            <a:endParaRPr/>
          </a:p>
          <a:p>
            <a:pPr>
              <a:lnSpc>
                <a:spcPct val="100000"/>
              </a:lnSpc>
              <a:buFont typeface="Arial"/>
              <a:buChar char="•"/>
            </a:pPr>
            <a:r>
              <a:rPr lang="lv-LV" sz="2000">
                <a:solidFill>
                  <a:srgbClr val="535353"/>
                </a:solidFill>
                <a:latin typeface="Calibri"/>
              </a:rPr>
              <a:t>Communication and discussion on webpages, a joint platform or social media</a:t>
            </a:r>
            <a:endParaRPr/>
          </a:p>
          <a:p>
            <a:pPr>
              <a:lnSpc>
                <a:spcPct val="100000"/>
              </a:lnSpc>
              <a:buFont typeface="Arial"/>
              <a:buChar char="•"/>
            </a:pPr>
            <a:r>
              <a:rPr lang="lv-LV" sz="2000">
                <a:solidFill>
                  <a:srgbClr val="535353"/>
                </a:solidFill>
                <a:latin typeface="Calibri"/>
              </a:rPr>
              <a:t>Communications through media</a:t>
            </a:r>
            <a:endParaRPr/>
          </a:p>
          <a:p>
            <a:pPr>
              <a:lnSpc>
                <a:spcPct val="100000"/>
              </a:lnSpc>
              <a:buFont typeface="Arial"/>
              <a:buChar char="•"/>
            </a:pPr>
            <a:r>
              <a:rPr lang="lv-LV" sz="2000">
                <a:solidFill>
                  <a:srgbClr val="535353"/>
                </a:solidFill>
                <a:latin typeface="Calibri"/>
              </a:rPr>
              <a:t>Workshops and dialogue events</a:t>
            </a:r>
            <a:endParaRPr/>
          </a:p>
          <a:p>
            <a:pPr>
              <a:lnSpc>
                <a:spcPct val="100000"/>
              </a:lnSpc>
              <a:buFont typeface="Arial"/>
              <a:buChar char="•"/>
            </a:pPr>
            <a:r>
              <a:rPr lang="lv-LV" sz="2000">
                <a:solidFill>
                  <a:srgbClr val="535353"/>
                </a:solidFill>
                <a:latin typeface="Calibri"/>
              </a:rPr>
              <a:t>Events</a:t>
            </a:r>
            <a:endParaRPr/>
          </a:p>
          <a:p>
            <a:pPr>
              <a:lnSpc>
                <a:spcPct val="100000"/>
              </a:lnSpc>
              <a:buFont typeface="Arial"/>
              <a:buChar char="•"/>
            </a:pPr>
            <a:r>
              <a:rPr lang="lv-LV" sz="2000">
                <a:solidFill>
                  <a:srgbClr val="535353"/>
                </a:solidFill>
                <a:latin typeface="Calibri"/>
              </a:rPr>
              <a:t>Pilots and experiments, RDI-projects (forming a picture of the situation) </a:t>
            </a:r>
            <a:endParaRPr/>
          </a:p>
          <a:p>
            <a:pPr>
              <a:lnSpc>
                <a:spcPct val="100000"/>
              </a:lnSpc>
              <a:buFont typeface="Arial"/>
              <a:buChar char="•"/>
            </a:pPr>
            <a:r>
              <a:rPr lang="lv-LV" sz="2000">
                <a:solidFill>
                  <a:srgbClr val="535353"/>
                </a:solidFill>
                <a:latin typeface="Calibri"/>
              </a:rPr>
              <a:t>Surveys and inquiries </a:t>
            </a:r>
            <a:endParaRPr/>
          </a:p>
        </p:txBody>
      </p:sp>
      <p:sp>
        <p:nvSpPr>
          <p:cNvPr id="248" name="CustomShape 4"/>
          <p:cNvSpPr/>
          <p:nvPr/>
        </p:nvSpPr>
        <p:spPr>
          <a:xfrm>
            <a:off x="735840" y="240840"/>
            <a:ext cx="7670520" cy="274320"/>
          </a:xfrm>
          <a:prstGeom prst="rect">
            <a:avLst/>
          </a:prstGeom>
        </p:spPr>
      </p:sp>
      <p:sp>
        <p:nvSpPr>
          <p:cNvPr id="249" name="CustomShape 5"/>
          <p:cNvSpPr/>
          <p:nvPr/>
        </p:nvSpPr>
        <p:spPr>
          <a:xfrm>
            <a:off x="309960" y="6166800"/>
            <a:ext cx="352116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Katja Syvärinen, 18.2.2020, TtT-event presentation</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6426360" y="178920"/>
            <a:ext cx="2056680" cy="364320"/>
          </a:xfrm>
          <a:prstGeom prst="rect">
            <a:avLst/>
          </a:prstGeom>
        </p:spPr>
        <p:txBody>
          <a:bodyPr lIns="90000" tIns="45000" rIns="90000" bIns="45000"/>
          <a:lstStyle/>
          <a:p>
            <a:pPr>
              <a:lnSpc>
                <a:spcPct val="100000"/>
              </a:lnSpc>
            </a:pPr>
            <a:fld id="{DEB72B22-0BC2-45CC-9F64-648E8C5E0685}" type="slidenum">
              <a:rPr lang="lv-LV">
                <a:solidFill>
                  <a:srgbClr val="000000"/>
                </a:solidFill>
                <a:latin typeface="Calibri"/>
              </a:rPr>
              <a:t>23</a:t>
            </a:fld>
            <a:endParaRPr/>
          </a:p>
        </p:txBody>
      </p:sp>
      <p:sp>
        <p:nvSpPr>
          <p:cNvPr id="251" name="CustomShape 2"/>
          <p:cNvSpPr/>
          <p:nvPr/>
        </p:nvSpPr>
        <p:spPr>
          <a:xfrm>
            <a:off x="735840" y="34020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2. Co-creation - Principles</a:t>
            </a:r>
            <a:endParaRPr/>
          </a:p>
        </p:txBody>
      </p:sp>
      <p:sp>
        <p:nvSpPr>
          <p:cNvPr id="252" name="CustomShape 3"/>
          <p:cNvSpPr/>
          <p:nvPr/>
        </p:nvSpPr>
        <p:spPr>
          <a:xfrm>
            <a:off x="585360" y="972000"/>
            <a:ext cx="7746120" cy="3977280"/>
          </a:xfrm>
          <a:prstGeom prst="rect">
            <a:avLst/>
          </a:prstGeom>
        </p:spPr>
        <p:txBody>
          <a:bodyPr lIns="90000" tIns="45000" rIns="90000" bIns="45000"/>
          <a:lstStyle/>
          <a:p>
            <a:pPr>
              <a:lnSpc>
                <a:spcPct val="100000"/>
              </a:lnSpc>
              <a:buFont typeface="Calibri Light"/>
              <a:buAutoNum type="arabicPeriod"/>
            </a:pPr>
            <a:r>
              <a:rPr lang="lv-LV" sz="2400">
                <a:solidFill>
                  <a:srgbClr val="535353"/>
                </a:solidFill>
                <a:latin typeface="Calibri"/>
              </a:rPr>
              <a:t>Enquires equal participation. All stakeholders participate widely from the beginning, become heard and know the effects and results of the participation.</a:t>
            </a:r>
            <a:endParaRPr/>
          </a:p>
          <a:p>
            <a:pPr>
              <a:lnSpc>
                <a:spcPct val="100000"/>
              </a:lnSpc>
              <a:buFont typeface="Calibri Light"/>
              <a:buAutoNum type="arabicPeriod"/>
            </a:pPr>
            <a:r>
              <a:rPr lang="lv-LV" sz="2400">
                <a:solidFill>
                  <a:srgbClr val="535353"/>
                </a:solidFill>
                <a:latin typeface="Calibri"/>
              </a:rPr>
              <a:t>The different goals of participants are known. Common themes are sought, and different knowledge and views are brought together.</a:t>
            </a:r>
            <a:endParaRPr/>
          </a:p>
          <a:p>
            <a:pPr>
              <a:lnSpc>
                <a:spcPct val="100000"/>
              </a:lnSpc>
              <a:buFont typeface="Calibri Light"/>
              <a:buAutoNum type="arabicPeriod"/>
            </a:pPr>
            <a:r>
              <a:rPr lang="lv-LV" sz="2400">
                <a:solidFill>
                  <a:srgbClr val="535353"/>
                </a:solidFill>
                <a:latin typeface="Calibri"/>
              </a:rPr>
              <a:t>The process moves quickly from small experiments toward large goals</a:t>
            </a:r>
            <a:endParaRPr/>
          </a:p>
          <a:p>
            <a:pPr>
              <a:lnSpc>
                <a:spcPct val="100000"/>
              </a:lnSpc>
              <a:buFont typeface="Calibri Light"/>
              <a:buAutoNum type="arabicPeriod"/>
            </a:pPr>
            <a:r>
              <a:rPr lang="lv-LV" sz="2400">
                <a:solidFill>
                  <a:srgbClr val="535353"/>
                </a:solidFill>
                <a:latin typeface="Calibri"/>
              </a:rPr>
              <a:t>Skillful facilitation and carefully selected working methods are used</a:t>
            </a:r>
            <a:endParaRPr/>
          </a:p>
          <a:p>
            <a:pPr>
              <a:lnSpc>
                <a:spcPct val="100000"/>
              </a:lnSpc>
              <a:buFont typeface="Calibri Light"/>
              <a:buAutoNum type="arabicPeriod"/>
            </a:pPr>
            <a:r>
              <a:rPr lang="lv-LV" sz="2400">
                <a:solidFill>
                  <a:srgbClr val="535353"/>
                </a:solidFill>
                <a:latin typeface="Calibri"/>
              </a:rPr>
              <a:t>Openness, encouraging mood and the ability to handle different emotions is important</a:t>
            </a:r>
            <a:endParaRPr/>
          </a:p>
          <a:p>
            <a:pPr>
              <a:lnSpc>
                <a:spcPct val="100000"/>
              </a:lnSpc>
            </a:pPr>
            <a:endParaRPr/>
          </a:p>
        </p:txBody>
      </p:sp>
      <p:sp>
        <p:nvSpPr>
          <p:cNvPr id="253" name="CustomShape 4"/>
          <p:cNvSpPr/>
          <p:nvPr/>
        </p:nvSpPr>
        <p:spPr>
          <a:xfrm>
            <a:off x="735840" y="240840"/>
            <a:ext cx="7670520" cy="274320"/>
          </a:xfrm>
          <a:prstGeom prst="rect">
            <a:avLst/>
          </a:prstGeom>
        </p:spPr>
      </p:sp>
      <p:sp>
        <p:nvSpPr>
          <p:cNvPr id="254" name="CustomShape 5"/>
          <p:cNvSpPr/>
          <p:nvPr/>
        </p:nvSpPr>
        <p:spPr>
          <a:xfrm>
            <a:off x="272160" y="6166800"/>
            <a:ext cx="3817800" cy="424800"/>
          </a:xfrm>
          <a:prstGeom prst="rect">
            <a:avLst/>
          </a:prstGeom>
        </p:spPr>
        <p:txBody>
          <a:bodyPr lIns="90000" tIns="45000" rIns="90000" bIns="45000"/>
          <a:lstStyle/>
          <a:p>
            <a:pPr>
              <a:lnSpc>
                <a:spcPct val="100000"/>
              </a:lnSpc>
            </a:pPr>
            <a:r>
              <a:rPr lang="lv-LV" sz="1100">
                <a:solidFill>
                  <a:srgbClr val="000000"/>
                </a:solidFill>
                <a:latin typeface="Calibri"/>
              </a:rPr>
              <a:t>Source: Katja Syvärinen, 18.2.2020, TtT-event presentation, based on Aaltonen ym. 2016)</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6426360" y="178920"/>
            <a:ext cx="2056680" cy="364320"/>
          </a:xfrm>
          <a:prstGeom prst="rect">
            <a:avLst/>
          </a:prstGeom>
        </p:spPr>
        <p:txBody>
          <a:bodyPr lIns="90000" tIns="45000" rIns="90000" bIns="45000"/>
          <a:lstStyle/>
          <a:p>
            <a:pPr>
              <a:lnSpc>
                <a:spcPct val="100000"/>
              </a:lnSpc>
            </a:pPr>
            <a:fld id="{E41CA6C5-1B5E-46E2-AA1B-1FC3728DA297}" type="slidenum">
              <a:rPr lang="lv-LV">
                <a:solidFill>
                  <a:srgbClr val="000000"/>
                </a:solidFill>
                <a:latin typeface="Calibri"/>
              </a:rPr>
              <a:t>24</a:t>
            </a:fld>
            <a:endParaRPr/>
          </a:p>
        </p:txBody>
      </p:sp>
      <p:sp>
        <p:nvSpPr>
          <p:cNvPr id="256" name="CustomShape 2"/>
          <p:cNvSpPr/>
          <p:nvPr/>
        </p:nvSpPr>
        <p:spPr>
          <a:xfrm>
            <a:off x="735840" y="866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2. Co-Creation – Invitation Process:</a:t>
            </a:r>
            <a:endParaRPr/>
          </a:p>
        </p:txBody>
      </p:sp>
      <p:sp>
        <p:nvSpPr>
          <p:cNvPr id="257" name="CustomShape 3"/>
          <p:cNvSpPr/>
          <p:nvPr/>
        </p:nvSpPr>
        <p:spPr>
          <a:xfrm>
            <a:off x="736560" y="1613520"/>
            <a:ext cx="7670160" cy="2837520"/>
          </a:xfrm>
          <a:prstGeom prst="rect">
            <a:avLst/>
          </a:prstGeom>
        </p:spPr>
        <p:txBody>
          <a:bodyPr lIns="90000" tIns="45000" rIns="90000" bIns="45000"/>
          <a:lstStyle/>
          <a:p>
            <a:pPr>
              <a:lnSpc>
                <a:spcPct val="100000"/>
              </a:lnSpc>
            </a:pPr>
            <a:r>
              <a:rPr lang="lv-LV" sz="2400" b="1">
                <a:solidFill>
                  <a:srgbClr val="535353"/>
                </a:solidFill>
                <a:latin typeface="Calibri"/>
              </a:rPr>
              <a:t>Pay special attention to the invitation process as the foundation of successful co-creation is laid at that stage:</a:t>
            </a:r>
            <a:endParaRPr/>
          </a:p>
          <a:p>
            <a:pPr>
              <a:lnSpc>
                <a:spcPct val="100000"/>
              </a:lnSpc>
              <a:buFont typeface="Arial"/>
              <a:buChar char="•"/>
            </a:pPr>
            <a:r>
              <a:rPr lang="lv-LV" sz="2400">
                <a:solidFill>
                  <a:srgbClr val="535353"/>
                </a:solidFill>
                <a:latin typeface="Calibri"/>
              </a:rPr>
              <a:t>Who will take part? (Target group/groups)</a:t>
            </a:r>
            <a:endParaRPr/>
          </a:p>
          <a:p>
            <a:pPr>
              <a:lnSpc>
                <a:spcPct val="100000"/>
              </a:lnSpc>
              <a:buFont typeface="Arial"/>
              <a:buChar char="•"/>
            </a:pPr>
            <a:r>
              <a:rPr lang="lv-LV" sz="2400">
                <a:solidFill>
                  <a:srgbClr val="535353"/>
                </a:solidFill>
                <a:latin typeface="Calibri"/>
              </a:rPr>
              <a:t>Why should inhabitants take part? (incentive)</a:t>
            </a:r>
            <a:endParaRPr/>
          </a:p>
          <a:p>
            <a:pPr>
              <a:lnSpc>
                <a:spcPct val="100000"/>
              </a:lnSpc>
              <a:buFont typeface="Arial"/>
              <a:buChar char="•"/>
            </a:pPr>
            <a:r>
              <a:rPr lang="lv-LV" sz="2400">
                <a:solidFill>
                  <a:srgbClr val="535353"/>
                </a:solidFill>
                <a:latin typeface="Calibri"/>
              </a:rPr>
              <a:t>Is there a common understanding on who would be the “right kind of participant”?</a:t>
            </a:r>
            <a:endParaRPr/>
          </a:p>
          <a:p>
            <a:pPr>
              <a:lnSpc>
                <a:spcPct val="100000"/>
              </a:lnSpc>
              <a:buFont typeface="Arial"/>
              <a:buChar char="•"/>
            </a:pPr>
            <a:r>
              <a:rPr lang="lv-LV" sz="2400">
                <a:solidFill>
                  <a:srgbClr val="535353"/>
                </a:solidFill>
                <a:latin typeface="Calibri"/>
              </a:rPr>
              <a:t>How could we reach the less motivated to take part?</a:t>
            </a:r>
            <a:endParaRPr/>
          </a:p>
          <a:p>
            <a:pPr>
              <a:lnSpc>
                <a:spcPct val="100000"/>
              </a:lnSpc>
              <a:buFont typeface="Arial"/>
              <a:buChar char="•"/>
            </a:pPr>
            <a:r>
              <a:rPr lang="lv-LV" sz="2400">
                <a:solidFill>
                  <a:srgbClr val="535353"/>
                </a:solidFill>
                <a:latin typeface="Calibri"/>
              </a:rPr>
              <a:t>Do all inhabitants have the same kind of possibilities to take part and have their say?</a:t>
            </a:r>
            <a:endParaRPr/>
          </a:p>
          <a:p>
            <a:pPr>
              <a:lnSpc>
                <a:spcPct val="100000"/>
              </a:lnSpc>
              <a:buFont typeface="Arial"/>
              <a:buChar char="•"/>
            </a:pPr>
            <a:r>
              <a:rPr lang="lv-LV" sz="2400">
                <a:solidFill>
                  <a:srgbClr val="535353"/>
                </a:solidFill>
                <a:latin typeface="Calibri"/>
              </a:rPr>
              <a:t>Is the management (city, divisions, PB Team) committed?</a:t>
            </a:r>
            <a:endParaRPr/>
          </a:p>
          <a:p>
            <a:pPr>
              <a:lnSpc>
                <a:spcPct val="100000"/>
              </a:lnSpc>
            </a:pPr>
            <a:endParaRPr/>
          </a:p>
        </p:txBody>
      </p:sp>
      <p:sp>
        <p:nvSpPr>
          <p:cNvPr id="258" name="CustomShape 4"/>
          <p:cNvSpPr/>
          <p:nvPr/>
        </p:nvSpPr>
        <p:spPr>
          <a:xfrm>
            <a:off x="735840" y="240840"/>
            <a:ext cx="7670520" cy="274320"/>
          </a:xfrm>
          <a:prstGeom prst="rect">
            <a:avLst/>
          </a:prstGeom>
        </p:spPr>
      </p:sp>
      <p:sp>
        <p:nvSpPr>
          <p:cNvPr id="259" name="CustomShape 5"/>
          <p:cNvSpPr/>
          <p:nvPr/>
        </p:nvSpPr>
        <p:spPr>
          <a:xfrm>
            <a:off x="272160" y="6166800"/>
            <a:ext cx="3597840" cy="424800"/>
          </a:xfrm>
          <a:prstGeom prst="rect">
            <a:avLst/>
          </a:prstGeom>
        </p:spPr>
        <p:txBody>
          <a:bodyPr lIns="90000" tIns="45000" rIns="90000" bIns="45000"/>
          <a:lstStyle/>
          <a:p>
            <a:pPr>
              <a:lnSpc>
                <a:spcPct val="100000"/>
              </a:lnSpc>
            </a:pPr>
            <a:r>
              <a:rPr lang="lv-LV" sz="1100">
                <a:solidFill>
                  <a:srgbClr val="000000"/>
                </a:solidFill>
                <a:latin typeface="Calibri"/>
              </a:rPr>
              <a:t>Source: Katja Syvärinen, 18.2.2020, TtT-event presentation, based on Aaltonen ym. 2016)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6426360" y="178920"/>
            <a:ext cx="2056680" cy="364320"/>
          </a:xfrm>
          <a:prstGeom prst="rect">
            <a:avLst/>
          </a:prstGeom>
        </p:spPr>
        <p:txBody>
          <a:bodyPr lIns="90000" tIns="45000" rIns="90000" bIns="45000"/>
          <a:lstStyle/>
          <a:p>
            <a:pPr>
              <a:lnSpc>
                <a:spcPct val="100000"/>
              </a:lnSpc>
            </a:pPr>
            <a:fld id="{46E16305-E56D-41DC-8752-5852619738D4}" type="slidenum">
              <a:rPr lang="lv-LV">
                <a:solidFill>
                  <a:srgbClr val="000000"/>
                </a:solidFill>
                <a:latin typeface="Calibri"/>
              </a:rPr>
              <a:t>25</a:t>
            </a:fld>
            <a:endParaRPr/>
          </a:p>
        </p:txBody>
      </p:sp>
      <p:sp>
        <p:nvSpPr>
          <p:cNvPr id="261" name="CustomShape 2"/>
          <p:cNvSpPr/>
          <p:nvPr/>
        </p:nvSpPr>
        <p:spPr>
          <a:xfrm>
            <a:off x="735480" y="884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2. Commercial Methods for Co-creation</a:t>
            </a:r>
            <a:endParaRPr/>
          </a:p>
        </p:txBody>
      </p:sp>
      <p:sp>
        <p:nvSpPr>
          <p:cNvPr id="262" name="CustomShape 3"/>
          <p:cNvSpPr/>
          <p:nvPr/>
        </p:nvSpPr>
        <p:spPr>
          <a:xfrm>
            <a:off x="735840" y="1705680"/>
            <a:ext cx="7670160" cy="2999880"/>
          </a:xfrm>
          <a:prstGeom prst="rect">
            <a:avLst/>
          </a:prstGeom>
        </p:spPr>
        <p:txBody>
          <a:bodyPr lIns="90000" tIns="45000" rIns="90000" bIns="45000"/>
          <a:lstStyle/>
          <a:p>
            <a:pPr>
              <a:lnSpc>
                <a:spcPct val="100000"/>
              </a:lnSpc>
            </a:pPr>
            <a:r>
              <a:rPr lang="lv-LV" sz="2400">
                <a:solidFill>
                  <a:srgbClr val="535353"/>
                </a:solidFill>
                <a:latin typeface="Calibri"/>
              </a:rPr>
              <a:t>IN ENGLISH</a:t>
            </a:r>
            <a:endParaRPr/>
          </a:p>
          <a:p>
            <a:pPr>
              <a:lnSpc>
                <a:spcPct val="100000"/>
              </a:lnSpc>
              <a:buFont typeface="Arial"/>
              <a:buChar char="•"/>
            </a:pPr>
            <a:r>
              <a:rPr lang="lv-LV" sz="2400" u="sng">
                <a:solidFill>
                  <a:srgbClr val="0563C1"/>
                </a:solidFill>
                <a:latin typeface="Calibri"/>
                <a:hlinkClick r:id="rId2"/>
              </a:rPr>
              <a:t>https://www.thisisservicedesigndoing.com/methods</a:t>
            </a:r>
            <a:endParaRPr/>
          </a:p>
          <a:p>
            <a:pPr>
              <a:lnSpc>
                <a:spcPct val="100000"/>
              </a:lnSpc>
              <a:buFont typeface="Arial"/>
              <a:buChar char="•"/>
            </a:pPr>
            <a:r>
              <a:rPr lang="lv-LV" sz="2400" u="sng">
                <a:solidFill>
                  <a:srgbClr val="0563C1"/>
                </a:solidFill>
                <a:latin typeface="Calibri"/>
                <a:hlinkClick r:id="rId3"/>
              </a:rPr>
              <a:t>https://www.strategyzer.com/canvas</a:t>
            </a:r>
            <a:endParaRPr/>
          </a:p>
          <a:p>
            <a:pPr>
              <a:lnSpc>
                <a:spcPct val="100000"/>
              </a:lnSpc>
              <a:buFont typeface="Arial"/>
              <a:buChar char="•"/>
            </a:pPr>
            <a:r>
              <a:rPr lang="lv-LV" sz="2400">
                <a:solidFill>
                  <a:srgbClr val="535353"/>
                </a:solidFill>
                <a:latin typeface="Calibri"/>
              </a:rPr>
              <a:t>Lari Karreinen –model in Freedcamp</a:t>
            </a:r>
            <a:endParaRPr/>
          </a:p>
          <a:p>
            <a:pPr>
              <a:lnSpc>
                <a:spcPct val="100000"/>
              </a:lnSpc>
            </a:pPr>
            <a:endParaRPr/>
          </a:p>
          <a:p>
            <a:pPr>
              <a:lnSpc>
                <a:spcPct val="100000"/>
              </a:lnSpc>
            </a:pPr>
            <a:endParaRPr/>
          </a:p>
          <a:p>
            <a:pPr>
              <a:lnSpc>
                <a:spcPct val="100000"/>
              </a:lnSpc>
            </a:pPr>
            <a:r>
              <a:rPr lang="lv-LV" sz="2400">
                <a:solidFill>
                  <a:srgbClr val="535353"/>
                </a:solidFill>
                <a:latin typeface="Calibri"/>
              </a:rPr>
              <a:t>IN FINNISH</a:t>
            </a:r>
            <a:endParaRPr/>
          </a:p>
          <a:p>
            <a:pPr>
              <a:lnSpc>
                <a:spcPct val="100000"/>
              </a:lnSpc>
              <a:buFont typeface="Arial"/>
              <a:buChar char="•"/>
            </a:pPr>
            <a:r>
              <a:rPr lang="lv-LV" sz="2400" u="sng">
                <a:solidFill>
                  <a:srgbClr val="0563C1"/>
                </a:solidFill>
                <a:latin typeface="Calibri"/>
                <a:hlinkClick r:id="rId4"/>
              </a:rPr>
              <a:t>https://agilemobile.fi/</a:t>
            </a:r>
            <a:endParaRPr/>
          </a:p>
          <a:p>
            <a:pPr>
              <a:lnSpc>
                <a:spcPct val="100000"/>
              </a:lnSpc>
              <a:buFont typeface="Arial"/>
              <a:buChar char="•"/>
            </a:pPr>
            <a:r>
              <a:rPr lang="lv-LV" sz="2400" u="sng">
                <a:solidFill>
                  <a:srgbClr val="0563C1"/>
                </a:solidFill>
                <a:latin typeface="Calibri"/>
                <a:hlinkClick r:id="rId5"/>
              </a:rPr>
              <a:t>https://innokyla.fi/fi/tyokalut</a:t>
            </a:r>
            <a:endParaRPr/>
          </a:p>
          <a:p>
            <a:pPr>
              <a:lnSpc>
                <a:spcPct val="100000"/>
              </a:lnSpc>
              <a:buFont typeface="Arial"/>
              <a:buChar char="•"/>
            </a:pPr>
            <a:r>
              <a:rPr lang="lv-LV" sz="2400">
                <a:solidFill>
                  <a:srgbClr val="535353"/>
                </a:solidFill>
                <a:latin typeface="Calibri"/>
              </a:rPr>
              <a:t>Lari Karreinen, mallipohja Freedcamp (also: http://www.karreinen.org/2013/11/suosikkikirjoja-osallistavista.html)</a:t>
            </a:r>
            <a:endParaRPr/>
          </a:p>
        </p:txBody>
      </p:sp>
      <p:sp>
        <p:nvSpPr>
          <p:cNvPr id="263" name="CustomShape 4"/>
          <p:cNvSpPr/>
          <p:nvPr/>
        </p:nvSpPr>
        <p:spPr>
          <a:xfrm>
            <a:off x="735840" y="240840"/>
            <a:ext cx="7670520" cy="274320"/>
          </a:xfrm>
          <a:prstGeom prst="rect">
            <a:avLst/>
          </a:prstGeom>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696960" y="2883600"/>
            <a:ext cx="7666920" cy="721440"/>
          </a:xfrm>
          <a:prstGeom prst="rect">
            <a:avLst/>
          </a:prstGeom>
        </p:spPr>
        <p:txBody>
          <a:bodyPr lIns="90000" tIns="45000" rIns="90000" bIns="45000"/>
          <a:lstStyle/>
          <a:p>
            <a:pPr>
              <a:lnSpc>
                <a:spcPct val="100000"/>
              </a:lnSpc>
            </a:pPr>
            <a:r>
              <a:rPr lang="lv-LV" sz="4200" b="1">
                <a:solidFill>
                  <a:srgbClr val="FFFFFF"/>
                </a:solidFill>
                <a:latin typeface="Calibri"/>
              </a:rPr>
              <a:t>2.3. IMPLEMENTING / PILOT</a:t>
            </a:r>
            <a:endParaRPr/>
          </a:p>
        </p:txBody>
      </p:sp>
      <p:sp>
        <p:nvSpPr>
          <p:cNvPr id="265" name="CustomShape 2"/>
          <p:cNvSpPr/>
          <p:nvPr/>
        </p:nvSpPr>
        <p:spPr>
          <a:xfrm>
            <a:off x="7086600" y="179280"/>
            <a:ext cx="2056680" cy="364320"/>
          </a:xfrm>
          <a:prstGeom prst="rect">
            <a:avLst/>
          </a:prstGeom>
        </p:spPr>
        <p:txBody>
          <a:bodyPr lIns="90000" tIns="45000" rIns="90000" bIns="45000"/>
          <a:lstStyle/>
          <a:p>
            <a:pPr>
              <a:lnSpc>
                <a:spcPct val="100000"/>
              </a:lnSpc>
            </a:pPr>
            <a:fld id="{B2FB8750-B7D9-41EA-BBEA-527822DCCE0A}" type="slidenum">
              <a:rPr lang="lv-LV">
                <a:solidFill>
                  <a:srgbClr val="000000"/>
                </a:solidFill>
                <a:latin typeface="Calibri"/>
              </a:r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6426360" y="178920"/>
            <a:ext cx="2056680" cy="364320"/>
          </a:xfrm>
          <a:prstGeom prst="rect">
            <a:avLst/>
          </a:prstGeom>
        </p:spPr>
        <p:txBody>
          <a:bodyPr lIns="90000" tIns="45000" rIns="90000" bIns="45000"/>
          <a:lstStyle/>
          <a:p>
            <a:pPr>
              <a:lnSpc>
                <a:spcPct val="100000"/>
              </a:lnSpc>
            </a:pPr>
            <a:fld id="{2E357C0B-D500-4CEA-9564-1ADACAA7944D}" type="slidenum">
              <a:rPr lang="lv-LV">
                <a:solidFill>
                  <a:srgbClr val="000000"/>
                </a:solidFill>
                <a:latin typeface="Calibri"/>
              </a:rPr>
              <a:t>27</a:t>
            </a:fld>
            <a:endParaRPr/>
          </a:p>
        </p:txBody>
      </p:sp>
      <p:sp>
        <p:nvSpPr>
          <p:cNvPr id="267"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Steps Towards Lahti Pilot 2020</a:t>
            </a:r>
            <a:endParaRPr/>
          </a:p>
        </p:txBody>
      </p:sp>
      <p:sp>
        <p:nvSpPr>
          <p:cNvPr id="268" name="CustomShape 3"/>
          <p:cNvSpPr/>
          <p:nvPr/>
        </p:nvSpPr>
        <p:spPr>
          <a:xfrm>
            <a:off x="288000" y="1158480"/>
            <a:ext cx="7416000" cy="4415760"/>
          </a:xfrm>
          <a:prstGeom prst="rect">
            <a:avLst/>
          </a:prstGeom>
        </p:spPr>
        <p:txBody>
          <a:bodyPr lIns="90000" tIns="45000" rIns="90000" bIns="45000"/>
          <a:lstStyle/>
          <a:p>
            <a:pPr>
              <a:lnSpc>
                <a:spcPct val="100000"/>
              </a:lnSpc>
              <a:buFont typeface="Arial"/>
              <a:buChar char="•"/>
            </a:pPr>
            <a:r>
              <a:rPr lang="lv-LV" sz="1400">
                <a:solidFill>
                  <a:srgbClr val="535353"/>
                </a:solidFill>
                <a:latin typeface="Calibri"/>
              </a:rPr>
              <a:t>It is the vision of The City Of Lahti to be a brave environmental city in 2030</a:t>
            </a:r>
            <a:endParaRPr/>
          </a:p>
          <a:p>
            <a:pPr>
              <a:lnSpc>
                <a:spcPct val="100000"/>
              </a:lnSpc>
            </a:pPr>
            <a:endParaRPr/>
          </a:p>
          <a:p>
            <a:pPr>
              <a:lnSpc>
                <a:spcPct val="100000"/>
              </a:lnSpc>
              <a:buFont typeface="Arial"/>
              <a:buChar char="•"/>
            </a:pPr>
            <a:r>
              <a:rPr lang="lv-LV" sz="1400">
                <a:solidFill>
                  <a:srgbClr val="535353"/>
                </a:solidFill>
                <a:latin typeface="Calibri"/>
              </a:rPr>
              <a:t>Their values are: Openly, Responsibly, Together</a:t>
            </a:r>
            <a:endParaRPr/>
          </a:p>
          <a:p>
            <a:pPr>
              <a:lnSpc>
                <a:spcPct val="100000"/>
              </a:lnSpc>
            </a:pPr>
            <a:endParaRPr/>
          </a:p>
          <a:p>
            <a:pPr>
              <a:lnSpc>
                <a:spcPct val="100000"/>
              </a:lnSpc>
              <a:buFont typeface="Arial"/>
              <a:buChar char="•"/>
            </a:pPr>
            <a:r>
              <a:rPr lang="lv-LV" sz="1400">
                <a:solidFill>
                  <a:srgbClr val="535353"/>
                </a:solidFill>
                <a:latin typeface="Calibri"/>
              </a:rPr>
              <a:t>Lahti also aims to make it possible for all inhabitants to take part in developing the community</a:t>
            </a:r>
            <a:endParaRPr/>
          </a:p>
          <a:p>
            <a:pPr>
              <a:lnSpc>
                <a:spcPct val="100000"/>
              </a:lnSpc>
            </a:pPr>
            <a:endParaRPr/>
          </a:p>
          <a:p>
            <a:pPr>
              <a:lnSpc>
                <a:spcPct val="100000"/>
              </a:lnSpc>
              <a:buFont typeface="Arial"/>
              <a:buChar char="•"/>
            </a:pPr>
            <a:r>
              <a:rPr lang="lv-LV" sz="1400">
                <a:solidFill>
                  <a:srgbClr val="535353"/>
                </a:solidFill>
                <a:latin typeface="Calibri"/>
              </a:rPr>
              <a:t>In 2019, the City of Lahti worked on establishing a current state analysis of their work on participation and PB in co-operation with EmPaci</a:t>
            </a:r>
            <a:endParaRPr/>
          </a:p>
          <a:p>
            <a:pPr>
              <a:lnSpc>
                <a:spcPct val="100000"/>
              </a:lnSpc>
            </a:pPr>
            <a:endParaRPr/>
          </a:p>
          <a:p>
            <a:pPr>
              <a:lnSpc>
                <a:spcPct val="100000"/>
              </a:lnSpc>
              <a:buFont typeface="Arial"/>
              <a:buChar char="•"/>
            </a:pPr>
            <a:r>
              <a:rPr lang="lv-LV" sz="1400">
                <a:solidFill>
                  <a:srgbClr val="535353"/>
                </a:solidFill>
                <a:latin typeface="Calibri"/>
              </a:rPr>
              <a:t>There were different types of activities such as a workshop for city employees from different divisions working on participation, benchmark visits to other Finnish municipalities. Also two surveys; internal survey for staff and other for inhabitants on participation. </a:t>
            </a:r>
            <a:endParaRPr/>
          </a:p>
          <a:p>
            <a:pPr>
              <a:lnSpc>
                <a:spcPct val="100000"/>
              </a:lnSpc>
            </a:pPr>
            <a:endParaRPr/>
          </a:p>
          <a:p>
            <a:pPr>
              <a:lnSpc>
                <a:spcPct val="100000"/>
              </a:lnSpc>
              <a:buFont typeface="Arial"/>
              <a:buChar char="•"/>
            </a:pPr>
            <a:r>
              <a:rPr lang="lv-LV" sz="1400">
                <a:solidFill>
                  <a:srgbClr val="535353"/>
                </a:solidFill>
                <a:latin typeface="Calibri"/>
              </a:rPr>
              <a:t>Knowledge on PB, running a pilot in Lahti and EmPaci, was also spread at seminars for city employees, local politicians and other interested parties as well as Lahti Science Day and a Conference on Public administration and local government studies.</a:t>
            </a:r>
            <a:endParaRPr/>
          </a:p>
          <a:p>
            <a:pPr>
              <a:lnSpc>
                <a:spcPct val="100000"/>
              </a:lnSpc>
            </a:pPr>
            <a:endParaRPr/>
          </a:p>
          <a:p>
            <a:pPr>
              <a:lnSpc>
                <a:spcPct val="100000"/>
              </a:lnSpc>
              <a:buFont typeface="Arial"/>
              <a:buChar char="•"/>
            </a:pPr>
            <a:r>
              <a:rPr lang="lv-LV" sz="1400">
                <a:solidFill>
                  <a:srgbClr val="535353"/>
                </a:solidFill>
                <a:latin typeface="Calibri"/>
              </a:rPr>
              <a:t>The Division of Participation and Wellbeing decided on continuing planning of a PB pilot in August 2019 (Part of the City Project Portfolio (Mayor/management review) and the final political decision on running the pilot came in February 2020.</a:t>
            </a:r>
            <a:endParaRPr/>
          </a:p>
          <a:p>
            <a:pPr>
              <a:lnSpc>
                <a:spcPct val="100000"/>
              </a:lnSpc>
            </a:pPr>
            <a:endParaRPr/>
          </a:p>
          <a:p>
            <a:pPr>
              <a:lnSpc>
                <a:spcPct val="100000"/>
              </a:lnSpc>
            </a:pPr>
            <a:endParaRPr/>
          </a:p>
        </p:txBody>
      </p:sp>
      <p:sp>
        <p:nvSpPr>
          <p:cNvPr id="269" name="CustomShape 4"/>
          <p:cNvSpPr/>
          <p:nvPr/>
        </p:nvSpPr>
        <p:spPr>
          <a:xfrm>
            <a:off x="735840" y="240840"/>
            <a:ext cx="7670520" cy="274320"/>
          </a:xfrm>
          <a:prstGeom prst="rect">
            <a:avLst/>
          </a:prstGeom>
        </p:spPr>
      </p:sp>
      <p:sp>
        <p:nvSpPr>
          <p:cNvPr id="270" name="CustomShape 5"/>
          <p:cNvSpPr/>
          <p:nvPr/>
        </p:nvSpPr>
        <p:spPr>
          <a:xfrm>
            <a:off x="825120" y="6297480"/>
            <a:ext cx="217404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Tia Mäkinen 2019 &amp; lahti.fi</a:t>
            </a:r>
            <a:endParaRPr/>
          </a:p>
        </p:txBody>
      </p:sp>
      <p:pic>
        <p:nvPicPr>
          <p:cNvPr id="271" name="Picture 7"/>
          <p:cNvPicPr/>
          <p:nvPr/>
        </p:nvPicPr>
        <p:blipFill>
          <a:blip r:embed="rId2"/>
          <a:stretch>
            <a:fillRect/>
          </a:stretch>
        </p:blipFill>
        <p:spPr>
          <a:xfrm>
            <a:off x="7416000" y="2448000"/>
            <a:ext cx="1624680" cy="199476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6426360" y="178920"/>
            <a:ext cx="2056680" cy="364320"/>
          </a:xfrm>
          <a:prstGeom prst="rect">
            <a:avLst/>
          </a:prstGeom>
        </p:spPr>
        <p:txBody>
          <a:bodyPr lIns="90000" tIns="45000" rIns="90000" bIns="45000"/>
          <a:lstStyle/>
          <a:p>
            <a:pPr>
              <a:lnSpc>
                <a:spcPct val="100000"/>
              </a:lnSpc>
            </a:pPr>
            <a:fld id="{8A54AC71-1AE3-4D4B-865C-4581398396DC}" type="slidenum">
              <a:rPr lang="lv-LV">
                <a:solidFill>
                  <a:srgbClr val="000000"/>
                </a:solidFill>
                <a:latin typeface="Calibri"/>
              </a:rPr>
              <a:t>28</a:t>
            </a:fld>
            <a:endParaRPr/>
          </a:p>
        </p:txBody>
      </p:sp>
      <p:sp>
        <p:nvSpPr>
          <p:cNvPr id="273" name="CustomShape 2"/>
          <p:cNvSpPr/>
          <p:nvPr/>
        </p:nvSpPr>
        <p:spPr>
          <a:xfrm>
            <a:off x="735840" y="2419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Backround on Why to try PB in Lahti?</a:t>
            </a:r>
            <a:endParaRPr/>
          </a:p>
        </p:txBody>
      </p:sp>
      <p:sp>
        <p:nvSpPr>
          <p:cNvPr id="274" name="CustomShape 3"/>
          <p:cNvSpPr/>
          <p:nvPr/>
        </p:nvSpPr>
        <p:spPr>
          <a:xfrm>
            <a:off x="779760" y="959760"/>
            <a:ext cx="6924240" cy="3144240"/>
          </a:xfrm>
          <a:prstGeom prst="rect">
            <a:avLst/>
          </a:prstGeom>
        </p:spPr>
        <p:txBody>
          <a:bodyPr lIns="90000" tIns="45000" rIns="90000" bIns="45000"/>
          <a:lstStyle/>
          <a:p>
            <a:pPr>
              <a:lnSpc>
                <a:spcPct val="100000"/>
              </a:lnSpc>
              <a:buFont typeface="Arial"/>
              <a:buChar char="•"/>
            </a:pPr>
            <a:r>
              <a:rPr lang="lv-LV" sz="2000">
                <a:solidFill>
                  <a:srgbClr val="535353"/>
                </a:solidFill>
                <a:latin typeface="Calibri"/>
              </a:rPr>
              <a:t>To follow statute of the law (Municipal Act in Finland)</a:t>
            </a:r>
            <a:endParaRPr/>
          </a:p>
          <a:p>
            <a:pPr>
              <a:lnSpc>
                <a:spcPct val="100000"/>
              </a:lnSpc>
              <a:buFont typeface="Arial"/>
              <a:buChar char="•"/>
            </a:pPr>
            <a:r>
              <a:rPr lang="lv-LV" sz="2000">
                <a:solidFill>
                  <a:srgbClr val="535353"/>
                </a:solidFill>
                <a:latin typeface="Calibri"/>
              </a:rPr>
              <a:t>To strengthen the well-being of inhabitants (citizen as an active actor, not a passive service-user) </a:t>
            </a:r>
            <a:endParaRPr/>
          </a:p>
          <a:p>
            <a:pPr>
              <a:lnSpc>
                <a:spcPct val="100000"/>
              </a:lnSpc>
              <a:buFont typeface="Arial"/>
              <a:buChar char="•"/>
            </a:pPr>
            <a:r>
              <a:rPr lang="lv-LV" sz="2000">
                <a:solidFill>
                  <a:srgbClr val="535353"/>
                </a:solidFill>
                <a:latin typeface="Calibri"/>
              </a:rPr>
              <a:t>To build more open, transparent and participatory culture in municipal organizations</a:t>
            </a:r>
            <a:endParaRPr/>
          </a:p>
          <a:p>
            <a:pPr>
              <a:lnSpc>
                <a:spcPct val="100000"/>
              </a:lnSpc>
              <a:buFont typeface="Arial"/>
              <a:buChar char="•"/>
            </a:pPr>
            <a:r>
              <a:rPr lang="lv-LV" sz="2000">
                <a:solidFill>
                  <a:srgbClr val="535353"/>
                </a:solidFill>
                <a:latin typeface="Calibri"/>
              </a:rPr>
              <a:t>To create new ideas</a:t>
            </a:r>
            <a:endParaRPr/>
          </a:p>
          <a:p>
            <a:pPr>
              <a:lnSpc>
                <a:spcPct val="100000"/>
              </a:lnSpc>
              <a:buFont typeface="Arial"/>
              <a:buChar char="•"/>
            </a:pPr>
            <a:r>
              <a:rPr lang="lv-LV" sz="2000">
                <a:solidFill>
                  <a:srgbClr val="535353"/>
                </a:solidFill>
                <a:latin typeface="Calibri"/>
              </a:rPr>
              <a:t>To build new connections to inhabitants</a:t>
            </a:r>
            <a:endParaRPr/>
          </a:p>
          <a:p>
            <a:pPr>
              <a:lnSpc>
                <a:spcPct val="100000"/>
              </a:lnSpc>
              <a:buFont typeface="Arial"/>
              <a:buChar char="•"/>
            </a:pPr>
            <a:r>
              <a:rPr lang="lv-LV" sz="2000">
                <a:solidFill>
                  <a:srgbClr val="535353"/>
                </a:solidFill>
                <a:latin typeface="Calibri"/>
              </a:rPr>
              <a:t>To strengthen the understanding of inhabitants on how and why municipal funds are spent</a:t>
            </a:r>
            <a:endParaRPr/>
          </a:p>
          <a:p>
            <a:pPr>
              <a:lnSpc>
                <a:spcPct val="100000"/>
              </a:lnSpc>
              <a:buFont typeface="Arial"/>
              <a:buChar char="•"/>
            </a:pPr>
            <a:r>
              <a:rPr lang="lv-LV" sz="2000">
                <a:solidFill>
                  <a:srgbClr val="535353"/>
                </a:solidFill>
                <a:latin typeface="Calibri"/>
              </a:rPr>
              <a:t>To find solutions to things the questions/themes of PB</a:t>
            </a:r>
            <a:endParaRPr/>
          </a:p>
          <a:p>
            <a:pPr>
              <a:lnSpc>
                <a:spcPct val="100000"/>
              </a:lnSpc>
              <a:buFont typeface="Arial"/>
              <a:buChar char="•"/>
            </a:pPr>
            <a:r>
              <a:rPr lang="lv-LV" sz="2000">
                <a:solidFill>
                  <a:srgbClr val="535353"/>
                </a:solidFill>
                <a:latin typeface="Calibri"/>
              </a:rPr>
              <a:t>To change the way projects are done in Lahti</a:t>
            </a:r>
            <a:endParaRPr/>
          </a:p>
          <a:p>
            <a:pPr>
              <a:lnSpc>
                <a:spcPct val="100000"/>
              </a:lnSpc>
              <a:buFont typeface="Arial"/>
              <a:buChar char="•"/>
            </a:pPr>
            <a:r>
              <a:rPr lang="lv-LV" sz="2000">
                <a:solidFill>
                  <a:srgbClr val="535353"/>
                </a:solidFill>
                <a:latin typeface="Calibri"/>
              </a:rPr>
              <a:t>To do something fun with inhabitants and stakeholders</a:t>
            </a:r>
            <a:endParaRPr/>
          </a:p>
          <a:p>
            <a:pPr>
              <a:lnSpc>
                <a:spcPct val="100000"/>
              </a:lnSpc>
              <a:buFont typeface="Arial"/>
              <a:buChar char="•"/>
            </a:pPr>
            <a:r>
              <a:rPr lang="lv-LV" sz="2000">
                <a:solidFill>
                  <a:srgbClr val="535353"/>
                </a:solidFill>
                <a:latin typeface="Calibri"/>
              </a:rPr>
              <a:t>To find new places for making savings together with inhabitants</a:t>
            </a:r>
            <a:endParaRPr/>
          </a:p>
          <a:p>
            <a:pPr>
              <a:lnSpc>
                <a:spcPct val="100000"/>
              </a:lnSpc>
            </a:pPr>
            <a:endParaRPr/>
          </a:p>
        </p:txBody>
      </p:sp>
      <p:sp>
        <p:nvSpPr>
          <p:cNvPr id="275" name="CustomShape 4"/>
          <p:cNvSpPr/>
          <p:nvPr/>
        </p:nvSpPr>
        <p:spPr>
          <a:xfrm>
            <a:off x="735840" y="515160"/>
            <a:ext cx="7670520" cy="274320"/>
          </a:xfrm>
          <a:prstGeom prst="rect">
            <a:avLst/>
          </a:prstGeom>
        </p:spPr>
      </p:sp>
      <p:sp>
        <p:nvSpPr>
          <p:cNvPr id="276" name="CustomShape 5"/>
          <p:cNvSpPr/>
          <p:nvPr/>
        </p:nvSpPr>
        <p:spPr>
          <a:xfrm>
            <a:off x="580680" y="6186240"/>
            <a:ext cx="3919680" cy="424800"/>
          </a:xfrm>
          <a:prstGeom prst="rect">
            <a:avLst/>
          </a:prstGeom>
        </p:spPr>
        <p:txBody>
          <a:bodyPr lIns="90000" tIns="45000" rIns="90000" bIns="45000"/>
          <a:lstStyle/>
          <a:p>
            <a:pPr>
              <a:lnSpc>
                <a:spcPct val="100000"/>
              </a:lnSpc>
            </a:pPr>
            <a:r>
              <a:rPr lang="lv-LV" sz="1100">
                <a:solidFill>
                  <a:srgbClr val="000000"/>
                </a:solidFill>
                <a:latin typeface="Calibri"/>
              </a:rPr>
              <a:t>Source: Presentation at seminar September 2019, Tia Mäkinen from Association of Finnish Municipalities and Karreinen, L. </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6426360" y="178920"/>
            <a:ext cx="2056680" cy="364320"/>
          </a:xfrm>
          <a:prstGeom prst="rect">
            <a:avLst/>
          </a:prstGeom>
        </p:spPr>
        <p:txBody>
          <a:bodyPr lIns="90000" tIns="45000" rIns="90000" bIns="45000"/>
          <a:lstStyle/>
          <a:p>
            <a:pPr>
              <a:lnSpc>
                <a:spcPct val="100000"/>
              </a:lnSpc>
            </a:pPr>
            <a:fld id="{878C69A1-7A29-422D-AAAF-CB57358B5542}" type="slidenum">
              <a:rPr lang="lv-LV">
                <a:solidFill>
                  <a:srgbClr val="000000"/>
                </a:solidFill>
                <a:latin typeface="Calibri"/>
              </a:rPr>
              <a:t>29</a:t>
            </a:fld>
            <a:endParaRPr/>
          </a:p>
        </p:txBody>
      </p:sp>
      <p:sp>
        <p:nvSpPr>
          <p:cNvPr id="278" name="CustomShape 2"/>
          <p:cNvSpPr/>
          <p:nvPr/>
        </p:nvSpPr>
        <p:spPr>
          <a:xfrm>
            <a:off x="735840" y="48420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About Lahti PB Models</a:t>
            </a:r>
            <a:endParaRPr/>
          </a:p>
        </p:txBody>
      </p:sp>
      <p:sp>
        <p:nvSpPr>
          <p:cNvPr id="279" name="CustomShape 3"/>
          <p:cNvSpPr/>
          <p:nvPr/>
        </p:nvSpPr>
        <p:spPr>
          <a:xfrm>
            <a:off x="736560" y="1196640"/>
            <a:ext cx="7670160" cy="3339360"/>
          </a:xfrm>
          <a:prstGeom prst="rect">
            <a:avLst/>
          </a:prstGeom>
        </p:spPr>
        <p:txBody>
          <a:bodyPr lIns="90000" tIns="45000" rIns="90000" bIns="45000"/>
          <a:lstStyle/>
          <a:p>
            <a:pPr>
              <a:lnSpc>
                <a:spcPct val="100000"/>
              </a:lnSpc>
              <a:buFont typeface="Arial"/>
              <a:buChar char="•"/>
            </a:pPr>
            <a:r>
              <a:rPr lang="lv-LV" sz="2000">
                <a:solidFill>
                  <a:srgbClr val="535353"/>
                </a:solidFill>
                <a:latin typeface="Calibri"/>
              </a:rPr>
              <a:t>During the process different models were contemplated and researched by the City</a:t>
            </a:r>
            <a:endParaRPr/>
          </a:p>
          <a:p>
            <a:pPr>
              <a:lnSpc>
                <a:spcPct val="100000"/>
              </a:lnSpc>
            </a:pPr>
            <a:endParaRPr/>
          </a:p>
          <a:p>
            <a:pPr>
              <a:lnSpc>
                <a:spcPct val="100000"/>
              </a:lnSpc>
              <a:buFont typeface="Arial"/>
              <a:buChar char="•"/>
            </a:pPr>
            <a:r>
              <a:rPr lang="lv-LV" sz="2000">
                <a:solidFill>
                  <a:srgbClr val="535353"/>
                </a:solidFill>
                <a:latin typeface="Calibri"/>
              </a:rPr>
              <a:t>Each model has its own pros and cons that were discussed within the project group and the city organization at seminars, meetings and workshops. Inhabitants or NGOs’ at a larger scale didn’t take part in these discussions.</a:t>
            </a:r>
            <a:endParaRPr/>
          </a:p>
          <a:p>
            <a:pPr>
              <a:lnSpc>
                <a:spcPct val="100000"/>
              </a:lnSpc>
            </a:pPr>
            <a:endParaRPr/>
          </a:p>
          <a:p>
            <a:pPr>
              <a:lnSpc>
                <a:spcPct val="100000"/>
              </a:lnSpc>
              <a:buFont typeface="Arial"/>
              <a:buChar char="•"/>
            </a:pPr>
            <a:r>
              <a:rPr lang="lv-LV" sz="2000">
                <a:solidFill>
                  <a:srgbClr val="535353"/>
                </a:solidFill>
                <a:latin typeface="Calibri"/>
              </a:rPr>
              <a:t>Lahti decided to run the pilot 2020 using the Regional project model as it gives substantial power to the inhabitants and brings the concept of PB closer to all areas of the city. This was important as the inhabitant survey conducted in 2019 with EmPaci showed that the inhabitants are eager to try this method but know little of it at the moment.</a:t>
            </a:r>
            <a:endParaRPr/>
          </a:p>
          <a:p>
            <a:pPr>
              <a:lnSpc>
                <a:spcPct val="100000"/>
              </a:lnSpc>
            </a:pPr>
            <a:endParaRPr/>
          </a:p>
        </p:txBody>
      </p:sp>
      <p:sp>
        <p:nvSpPr>
          <p:cNvPr id="280" name="CustomShape 4"/>
          <p:cNvSpPr/>
          <p:nvPr/>
        </p:nvSpPr>
        <p:spPr>
          <a:xfrm>
            <a:off x="735840" y="240840"/>
            <a:ext cx="7670520" cy="274320"/>
          </a:xfrm>
          <a:prstGeom prst="rect">
            <a:avLst/>
          </a:prstGeom>
        </p:spPr>
      </p:sp>
      <p:sp>
        <p:nvSpPr>
          <p:cNvPr id="281" name="CustomShape 5"/>
          <p:cNvSpPr/>
          <p:nvPr/>
        </p:nvSpPr>
        <p:spPr>
          <a:xfrm>
            <a:off x="826200" y="6297480"/>
            <a:ext cx="251532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Tia Mäkinen 2019/2020 &amp; lahti.fi</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696960" y="2883600"/>
            <a:ext cx="7666920" cy="721440"/>
          </a:xfrm>
          <a:prstGeom prst="rect">
            <a:avLst/>
          </a:prstGeom>
        </p:spPr>
        <p:txBody>
          <a:bodyPr lIns="90000" tIns="45000" rIns="90000" bIns="45000"/>
          <a:lstStyle/>
          <a:p>
            <a:pPr>
              <a:lnSpc>
                <a:spcPct val="100000"/>
              </a:lnSpc>
            </a:pPr>
            <a:r>
              <a:rPr lang="lv-LV" sz="4200" b="1">
                <a:solidFill>
                  <a:srgbClr val="FFFFFF"/>
                </a:solidFill>
                <a:latin typeface="Calibri"/>
              </a:rPr>
              <a:t>2.1. DEVELOPING PB</a:t>
            </a:r>
            <a:endParaRPr/>
          </a:p>
        </p:txBody>
      </p:sp>
      <p:sp>
        <p:nvSpPr>
          <p:cNvPr id="115" name="CustomShape 2"/>
          <p:cNvSpPr/>
          <p:nvPr/>
        </p:nvSpPr>
        <p:spPr>
          <a:xfrm>
            <a:off x="7086600" y="179280"/>
            <a:ext cx="2056680" cy="364320"/>
          </a:xfrm>
          <a:prstGeom prst="rect">
            <a:avLst/>
          </a:prstGeom>
        </p:spPr>
        <p:txBody>
          <a:bodyPr lIns="90000" tIns="45000" rIns="90000" bIns="45000"/>
          <a:lstStyle/>
          <a:p>
            <a:pPr>
              <a:lnSpc>
                <a:spcPct val="100000"/>
              </a:lnSpc>
            </a:pPr>
            <a:fld id="{EE9316D5-7C54-484D-9F8A-9E9413C824FB}" type="slidenum">
              <a:rPr lang="lv-LV">
                <a:solidFill>
                  <a:srgbClr val="000000"/>
                </a:solidFill>
                <a:latin typeface="Calibri"/>
              </a:r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6426360" y="178920"/>
            <a:ext cx="2056680" cy="364320"/>
          </a:xfrm>
          <a:prstGeom prst="rect">
            <a:avLst/>
          </a:prstGeom>
        </p:spPr>
        <p:txBody>
          <a:bodyPr lIns="90000" tIns="45000" rIns="90000" bIns="45000"/>
          <a:lstStyle/>
          <a:p>
            <a:pPr>
              <a:lnSpc>
                <a:spcPct val="100000"/>
              </a:lnSpc>
            </a:pPr>
            <a:fld id="{C70FE2F9-BC13-4607-9603-4DE91429F280}" type="slidenum">
              <a:rPr lang="lv-LV">
                <a:solidFill>
                  <a:srgbClr val="000000"/>
                </a:solidFill>
                <a:latin typeface="Calibri"/>
              </a:rPr>
              <a:t>30</a:t>
            </a:fld>
            <a:endParaRPr/>
          </a:p>
        </p:txBody>
      </p:sp>
      <p:sp>
        <p:nvSpPr>
          <p:cNvPr id="283" name="CustomShape 2"/>
          <p:cNvSpPr/>
          <p:nvPr/>
        </p:nvSpPr>
        <p:spPr>
          <a:xfrm>
            <a:off x="648000" y="24084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About Lahti PB Models</a:t>
            </a:r>
            <a:endParaRPr/>
          </a:p>
        </p:txBody>
      </p:sp>
      <p:sp>
        <p:nvSpPr>
          <p:cNvPr id="284" name="CustomShape 3"/>
          <p:cNvSpPr/>
          <p:nvPr/>
        </p:nvSpPr>
        <p:spPr>
          <a:xfrm>
            <a:off x="864000" y="936000"/>
            <a:ext cx="8136000" cy="3787920"/>
          </a:xfrm>
          <a:prstGeom prst="rect">
            <a:avLst/>
          </a:prstGeom>
        </p:spPr>
        <p:txBody>
          <a:bodyPr lIns="90000" tIns="45000" rIns="90000" bIns="45000"/>
          <a:lstStyle/>
          <a:p>
            <a:pPr>
              <a:lnSpc>
                <a:spcPct val="100000"/>
              </a:lnSpc>
            </a:pPr>
            <a:r>
              <a:rPr lang="lv-LV" sz="1600" b="1">
                <a:solidFill>
                  <a:srgbClr val="535353"/>
                </a:solidFill>
                <a:latin typeface="Calibri"/>
              </a:rPr>
              <a:t>Models that were contemplated during the process:</a:t>
            </a:r>
            <a:endParaRPr/>
          </a:p>
          <a:p>
            <a:pPr>
              <a:lnSpc>
                <a:spcPct val="100000"/>
              </a:lnSpc>
              <a:buFont typeface="Arial"/>
              <a:buChar char="•"/>
            </a:pPr>
            <a:r>
              <a:rPr lang="lv-LV" sz="1600">
                <a:solidFill>
                  <a:srgbClr val="535353"/>
                </a:solidFill>
                <a:latin typeface="Calibri"/>
              </a:rPr>
              <a:t>City district / Area boards (institutional organ, official status)</a:t>
            </a:r>
            <a:endParaRPr/>
          </a:p>
          <a:p>
            <a:pPr>
              <a:lnSpc>
                <a:spcPct val="100000"/>
              </a:lnSpc>
              <a:buFont typeface="Arial"/>
              <a:buChar char="•"/>
            </a:pPr>
            <a:r>
              <a:rPr lang="lv-LV" sz="1600">
                <a:solidFill>
                  <a:srgbClr val="535353"/>
                </a:solidFill>
                <a:latin typeface="Calibri"/>
              </a:rPr>
              <a:t>City district / Area council (institutional organ, official status)</a:t>
            </a:r>
            <a:endParaRPr/>
          </a:p>
          <a:p>
            <a:pPr>
              <a:lnSpc>
                <a:spcPct val="100000"/>
              </a:lnSpc>
              <a:buFont typeface="Arial"/>
              <a:buChar char="•"/>
            </a:pPr>
            <a:r>
              <a:rPr lang="lv-LV" sz="1600">
                <a:solidFill>
                  <a:srgbClr val="535353"/>
                </a:solidFill>
                <a:latin typeface="Calibri"/>
              </a:rPr>
              <a:t>PB – percentage of budget for entire city (platform needed)</a:t>
            </a:r>
            <a:endParaRPr/>
          </a:p>
          <a:p>
            <a:pPr>
              <a:lnSpc>
                <a:spcPct val="100000"/>
              </a:lnSpc>
              <a:buFont typeface="Arial"/>
              <a:buChar char="•"/>
            </a:pPr>
            <a:r>
              <a:rPr lang="lv-LV" sz="1600">
                <a:solidFill>
                  <a:srgbClr val="535353"/>
                </a:solidFill>
                <a:latin typeface="Calibri"/>
              </a:rPr>
              <a:t>PB-grant / Regional, limited project model (platform needed)</a:t>
            </a:r>
            <a:endParaRPr/>
          </a:p>
          <a:p>
            <a:pPr>
              <a:lnSpc>
                <a:spcPct val="100000"/>
              </a:lnSpc>
              <a:buFont typeface="Arial"/>
              <a:buChar char="•"/>
            </a:pPr>
            <a:r>
              <a:rPr lang="lv-LV" sz="1600">
                <a:solidFill>
                  <a:srgbClr val="535353"/>
                </a:solidFill>
                <a:latin typeface="Calibri"/>
              </a:rPr>
              <a:t>Project model / Joint funds (platform needed)</a:t>
            </a:r>
            <a:endParaRPr/>
          </a:p>
          <a:p>
            <a:pPr>
              <a:lnSpc>
                <a:spcPct val="100000"/>
              </a:lnSpc>
              <a:buFont typeface="Arial"/>
              <a:buChar char="•"/>
            </a:pPr>
            <a:r>
              <a:rPr lang="lv-LV" sz="1600">
                <a:solidFill>
                  <a:srgbClr val="535353"/>
                </a:solidFill>
                <a:latin typeface="Calibri"/>
              </a:rPr>
              <a:t>Cooperation groups / Advisory boards</a:t>
            </a:r>
            <a:endParaRPr/>
          </a:p>
          <a:p>
            <a:pPr>
              <a:lnSpc>
                <a:spcPct val="100000"/>
              </a:lnSpc>
              <a:buFont typeface="Arial"/>
              <a:buChar char="•"/>
            </a:pPr>
            <a:r>
              <a:rPr lang="lv-LV" sz="1600">
                <a:solidFill>
                  <a:srgbClr val="535353"/>
                </a:solidFill>
                <a:latin typeface="Calibri"/>
              </a:rPr>
              <a:t>Neighbourhood and village associations</a:t>
            </a:r>
            <a:endParaRPr/>
          </a:p>
          <a:p>
            <a:pPr>
              <a:lnSpc>
                <a:spcPct val="100000"/>
              </a:lnSpc>
              <a:buFont typeface="Arial"/>
              <a:buChar char="•"/>
            </a:pPr>
            <a:r>
              <a:rPr lang="lv-LV" sz="1600">
                <a:solidFill>
                  <a:srgbClr val="535353"/>
                </a:solidFill>
                <a:latin typeface="Calibri"/>
              </a:rPr>
              <a:t>Neighbourhood meetings / area panels</a:t>
            </a:r>
            <a:endParaRPr/>
          </a:p>
          <a:p>
            <a:pPr>
              <a:lnSpc>
                <a:spcPct val="100000"/>
              </a:lnSpc>
              <a:buFont typeface="Arial"/>
              <a:buChar char="•"/>
            </a:pPr>
            <a:r>
              <a:rPr lang="lv-LV" sz="1600">
                <a:solidFill>
                  <a:srgbClr val="535353"/>
                </a:solidFill>
                <a:latin typeface="Calibri"/>
              </a:rPr>
              <a:t>Partnership tables</a:t>
            </a:r>
            <a:endParaRPr/>
          </a:p>
          <a:p>
            <a:pPr>
              <a:lnSpc>
                <a:spcPct val="100000"/>
              </a:lnSpc>
            </a:pPr>
            <a:endParaRPr/>
          </a:p>
          <a:p>
            <a:pPr>
              <a:lnSpc>
                <a:spcPct val="100000"/>
              </a:lnSpc>
            </a:pPr>
            <a:r>
              <a:rPr lang="lv-LV" sz="1600" b="1">
                <a:solidFill>
                  <a:srgbClr val="535353"/>
                </a:solidFill>
                <a:latin typeface="Calibri"/>
              </a:rPr>
              <a:t>For further development, these 5 were chosen in late 2019:</a:t>
            </a:r>
            <a:endParaRPr/>
          </a:p>
          <a:p>
            <a:pPr>
              <a:lnSpc>
                <a:spcPct val="100000"/>
              </a:lnSpc>
              <a:buFont typeface="Arial"/>
              <a:buChar char="•"/>
            </a:pPr>
            <a:r>
              <a:rPr lang="lv-LV" sz="1600">
                <a:solidFill>
                  <a:srgbClr val="535353"/>
                </a:solidFill>
                <a:latin typeface="Calibri"/>
              </a:rPr>
              <a:t>Ideas and voting by inhabitants -model </a:t>
            </a:r>
            <a:endParaRPr/>
          </a:p>
          <a:p>
            <a:pPr>
              <a:lnSpc>
                <a:spcPct val="100000"/>
              </a:lnSpc>
              <a:buFont typeface="Arial"/>
              <a:buChar char="•"/>
            </a:pPr>
            <a:r>
              <a:rPr lang="lv-LV" sz="1600">
                <a:solidFill>
                  <a:srgbClr val="535353"/>
                </a:solidFill>
                <a:latin typeface="Calibri"/>
              </a:rPr>
              <a:t>Regional project model </a:t>
            </a:r>
            <a:r>
              <a:rPr lang="lv-LV" sz="1600" i="1">
                <a:solidFill>
                  <a:srgbClr val="535353"/>
                </a:solidFill>
                <a:latin typeface="Calibri"/>
              </a:rPr>
              <a:t>(this one was chosen as the pilot for 2020)</a:t>
            </a:r>
            <a:endParaRPr/>
          </a:p>
          <a:p>
            <a:pPr>
              <a:lnSpc>
                <a:spcPct val="100000"/>
              </a:lnSpc>
              <a:buFont typeface="Arial"/>
              <a:buChar char="•"/>
            </a:pPr>
            <a:r>
              <a:rPr lang="lv-LV" sz="1600">
                <a:solidFill>
                  <a:srgbClr val="535353"/>
                </a:solidFill>
                <a:latin typeface="Calibri"/>
              </a:rPr>
              <a:t>Project grants</a:t>
            </a:r>
            <a:endParaRPr/>
          </a:p>
          <a:p>
            <a:pPr>
              <a:lnSpc>
                <a:spcPct val="100000"/>
              </a:lnSpc>
              <a:buFont typeface="Arial"/>
              <a:buChar char="•"/>
            </a:pPr>
            <a:r>
              <a:rPr lang="lv-LV" sz="1600">
                <a:solidFill>
                  <a:srgbClr val="535353"/>
                </a:solidFill>
                <a:latin typeface="Calibri"/>
              </a:rPr>
              <a:t>Area council model</a:t>
            </a:r>
            <a:endParaRPr/>
          </a:p>
          <a:p>
            <a:pPr>
              <a:lnSpc>
                <a:spcPct val="100000"/>
              </a:lnSpc>
              <a:buFont typeface="Arial"/>
              <a:buChar char="•"/>
            </a:pPr>
            <a:r>
              <a:rPr lang="lv-LV" sz="1600">
                <a:solidFill>
                  <a:srgbClr val="535353"/>
                </a:solidFill>
                <a:latin typeface="Calibri"/>
              </a:rPr>
              <a:t>Regional partnership tables</a:t>
            </a:r>
            <a:endParaRPr/>
          </a:p>
          <a:p>
            <a:pPr>
              <a:lnSpc>
                <a:spcPct val="100000"/>
              </a:lnSpc>
            </a:pPr>
            <a:endParaRPr/>
          </a:p>
        </p:txBody>
      </p:sp>
      <p:sp>
        <p:nvSpPr>
          <p:cNvPr id="285" name="CustomShape 4"/>
          <p:cNvSpPr/>
          <p:nvPr/>
        </p:nvSpPr>
        <p:spPr>
          <a:xfrm>
            <a:off x="735840" y="240840"/>
            <a:ext cx="7670520" cy="274320"/>
          </a:xfrm>
          <a:prstGeom prst="rect">
            <a:avLst/>
          </a:prstGeom>
        </p:spPr>
      </p:sp>
      <p:sp>
        <p:nvSpPr>
          <p:cNvPr id="286" name="CustomShape 5"/>
          <p:cNvSpPr/>
          <p:nvPr/>
        </p:nvSpPr>
        <p:spPr>
          <a:xfrm>
            <a:off x="839160" y="6297480"/>
            <a:ext cx="199872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Tia Mäkinen 2019/2020</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6426360" y="178920"/>
            <a:ext cx="2056680" cy="364320"/>
          </a:xfrm>
          <a:prstGeom prst="rect">
            <a:avLst/>
          </a:prstGeom>
        </p:spPr>
        <p:txBody>
          <a:bodyPr lIns="90000" tIns="45000" rIns="90000" bIns="45000"/>
          <a:lstStyle/>
          <a:p>
            <a:pPr>
              <a:lnSpc>
                <a:spcPct val="100000"/>
              </a:lnSpc>
            </a:pPr>
            <a:fld id="{FB254736-9648-4C39-B887-7A552EFA104A}" type="slidenum">
              <a:rPr lang="lv-LV">
                <a:solidFill>
                  <a:srgbClr val="000000"/>
                </a:solidFill>
                <a:latin typeface="Calibri"/>
              </a:rPr>
              <a:t>31</a:t>
            </a:fld>
            <a:endParaRPr/>
          </a:p>
        </p:txBody>
      </p:sp>
      <p:sp>
        <p:nvSpPr>
          <p:cNvPr id="288" name="CustomShape 2"/>
          <p:cNvSpPr/>
          <p:nvPr/>
        </p:nvSpPr>
        <p:spPr>
          <a:xfrm>
            <a:off x="681480" y="9144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Lahti Pilot - Communications</a:t>
            </a:r>
            <a:endParaRPr/>
          </a:p>
        </p:txBody>
      </p:sp>
      <p:sp>
        <p:nvSpPr>
          <p:cNvPr id="289" name="CustomShape 3"/>
          <p:cNvSpPr/>
          <p:nvPr/>
        </p:nvSpPr>
        <p:spPr>
          <a:xfrm>
            <a:off x="360000" y="792000"/>
            <a:ext cx="4896000" cy="3827880"/>
          </a:xfrm>
          <a:prstGeom prst="rect">
            <a:avLst/>
          </a:prstGeom>
        </p:spPr>
        <p:txBody>
          <a:bodyPr lIns="90000" tIns="45000" rIns="90000" bIns="45000"/>
          <a:lstStyle/>
          <a:p>
            <a:pPr>
              <a:lnSpc>
                <a:spcPct val="100000"/>
              </a:lnSpc>
            </a:pPr>
            <a:r>
              <a:rPr lang="lv-LV" sz="1600" b="1">
                <a:solidFill>
                  <a:srgbClr val="535353"/>
                </a:solidFill>
                <a:latin typeface="Calibri"/>
              </a:rPr>
              <a:t>To boost the PB pilot and awareness of the subject the City (supported by EmPaci) has used a multichannel approach:</a:t>
            </a:r>
            <a:endParaRPr/>
          </a:p>
          <a:p>
            <a:pPr>
              <a:lnSpc>
                <a:spcPct val="100000"/>
              </a:lnSpc>
              <a:buFont typeface="Arial"/>
              <a:buChar char="•"/>
            </a:pPr>
            <a:r>
              <a:rPr lang="lv-LV" sz="1600">
                <a:solidFill>
                  <a:srgbClr val="535353"/>
                </a:solidFill>
                <a:latin typeface="Calibri"/>
              </a:rPr>
              <a:t>Social media (Instagram, Facebook, Twitter)</a:t>
            </a:r>
            <a:endParaRPr/>
          </a:p>
          <a:p>
            <a:pPr>
              <a:lnSpc>
                <a:spcPct val="100000"/>
              </a:lnSpc>
              <a:buFont typeface="Arial"/>
              <a:buChar char="•"/>
            </a:pPr>
            <a:r>
              <a:rPr lang="lv-LV" sz="1600">
                <a:solidFill>
                  <a:srgbClr val="535353"/>
                </a:solidFill>
                <a:latin typeface="Calibri"/>
              </a:rPr>
              <a:t>Webpages</a:t>
            </a:r>
            <a:endParaRPr/>
          </a:p>
          <a:p>
            <a:pPr>
              <a:lnSpc>
                <a:spcPct val="100000"/>
              </a:lnSpc>
              <a:buFont typeface="Arial"/>
              <a:buChar char="•"/>
            </a:pPr>
            <a:r>
              <a:rPr lang="lv-LV" sz="1600">
                <a:solidFill>
                  <a:srgbClr val="535353"/>
                </a:solidFill>
                <a:latin typeface="Calibri"/>
              </a:rPr>
              <a:t>Local radios</a:t>
            </a:r>
            <a:endParaRPr/>
          </a:p>
          <a:p>
            <a:pPr>
              <a:lnSpc>
                <a:spcPct val="100000"/>
              </a:lnSpc>
              <a:buFont typeface="Arial"/>
              <a:buChar char="•"/>
            </a:pPr>
            <a:r>
              <a:rPr lang="lv-LV" sz="1600">
                <a:solidFill>
                  <a:srgbClr val="535353"/>
                </a:solidFill>
                <a:latin typeface="Calibri"/>
              </a:rPr>
              <a:t>Press releases to local press</a:t>
            </a:r>
            <a:endParaRPr/>
          </a:p>
          <a:p>
            <a:pPr>
              <a:lnSpc>
                <a:spcPct val="100000"/>
              </a:lnSpc>
              <a:buFont typeface="Arial"/>
              <a:buChar char="•"/>
            </a:pPr>
            <a:r>
              <a:rPr lang="lv-LV" sz="1600">
                <a:solidFill>
                  <a:srgbClr val="535353"/>
                </a:solidFill>
                <a:latin typeface="Calibri"/>
              </a:rPr>
              <a:t>Internal releases for city employees, local politicians and management</a:t>
            </a:r>
            <a:endParaRPr/>
          </a:p>
          <a:p>
            <a:pPr>
              <a:lnSpc>
                <a:spcPct val="100000"/>
              </a:lnSpc>
              <a:buFont typeface="Arial"/>
              <a:buChar char="•"/>
            </a:pPr>
            <a:r>
              <a:rPr lang="lv-LV" sz="1600">
                <a:solidFill>
                  <a:srgbClr val="535353"/>
                </a:solidFill>
                <a:latin typeface="Calibri"/>
              </a:rPr>
              <a:t>Ads in local newspapers</a:t>
            </a:r>
            <a:endParaRPr/>
          </a:p>
          <a:p>
            <a:pPr>
              <a:lnSpc>
                <a:spcPct val="100000"/>
              </a:lnSpc>
              <a:buFont typeface="Arial"/>
              <a:buChar char="•"/>
            </a:pPr>
            <a:r>
              <a:rPr lang="lv-LV" sz="1600">
                <a:solidFill>
                  <a:srgbClr val="535353"/>
                </a:solidFill>
                <a:latin typeface="Calibri"/>
              </a:rPr>
              <a:t>Posters and flyers distributed by Project Guardians to shops and other “hot spots” at areas</a:t>
            </a:r>
            <a:endParaRPr/>
          </a:p>
          <a:p>
            <a:pPr>
              <a:lnSpc>
                <a:spcPct val="100000"/>
              </a:lnSpc>
              <a:buFont typeface="Arial"/>
              <a:buChar char="•"/>
            </a:pPr>
            <a:r>
              <a:rPr lang="lv-LV" sz="1600">
                <a:solidFill>
                  <a:srgbClr val="535353"/>
                </a:solidFill>
                <a:latin typeface="Calibri"/>
              </a:rPr>
              <a:t>Intranet (for city employees and LAB employees and students)</a:t>
            </a:r>
            <a:endParaRPr/>
          </a:p>
          <a:p>
            <a:pPr>
              <a:lnSpc>
                <a:spcPct val="100000"/>
              </a:lnSpc>
              <a:buFont typeface="Arial"/>
              <a:buChar char="•"/>
            </a:pPr>
            <a:r>
              <a:rPr lang="lv-LV" sz="1600">
                <a:solidFill>
                  <a:srgbClr val="535353"/>
                </a:solidFill>
                <a:latin typeface="Calibri"/>
              </a:rPr>
              <a:t>Direct emailing (NGOs and other stakeholders)</a:t>
            </a:r>
            <a:endParaRPr/>
          </a:p>
          <a:p>
            <a:pPr>
              <a:lnSpc>
                <a:spcPct val="100000"/>
              </a:lnSpc>
              <a:buFont typeface="Arial"/>
              <a:buChar char="•"/>
            </a:pPr>
            <a:r>
              <a:rPr lang="lv-LV" sz="1600">
                <a:solidFill>
                  <a:srgbClr val="535353"/>
                </a:solidFill>
                <a:latin typeface="Calibri"/>
              </a:rPr>
              <a:t>Outdoor advertising in the city center</a:t>
            </a:r>
            <a:endParaRPr/>
          </a:p>
          <a:p>
            <a:pPr>
              <a:lnSpc>
                <a:spcPct val="100000"/>
              </a:lnSpc>
              <a:buFont typeface="Arial"/>
              <a:buChar char="•"/>
            </a:pPr>
            <a:r>
              <a:rPr lang="lv-LV" sz="1600">
                <a:solidFill>
                  <a:srgbClr val="535353"/>
                </a:solidFill>
                <a:latin typeface="Calibri"/>
              </a:rPr>
              <a:t>Live events and PB Team going to the areas in the city to promote in public and at different facilities (for elderly etc.) were planned but COVID-19 changed the plans</a:t>
            </a:r>
            <a:endParaRPr/>
          </a:p>
          <a:p>
            <a:pPr>
              <a:lnSpc>
                <a:spcPct val="100000"/>
              </a:lnSpc>
            </a:pPr>
            <a:endParaRPr/>
          </a:p>
          <a:p>
            <a:pPr>
              <a:lnSpc>
                <a:spcPct val="100000"/>
              </a:lnSpc>
            </a:pPr>
            <a:endParaRPr/>
          </a:p>
        </p:txBody>
      </p:sp>
      <p:sp>
        <p:nvSpPr>
          <p:cNvPr id="290" name="CustomShape 4"/>
          <p:cNvSpPr/>
          <p:nvPr/>
        </p:nvSpPr>
        <p:spPr>
          <a:xfrm>
            <a:off x="735840" y="240840"/>
            <a:ext cx="7670520" cy="274320"/>
          </a:xfrm>
          <a:prstGeom prst="rect">
            <a:avLst/>
          </a:prstGeom>
        </p:spPr>
      </p:sp>
      <p:pic>
        <p:nvPicPr>
          <p:cNvPr id="291" name="Picture 6"/>
          <p:cNvPicPr/>
          <p:nvPr/>
        </p:nvPicPr>
        <p:blipFill>
          <a:blip r:embed="rId2"/>
          <a:stretch>
            <a:fillRect/>
          </a:stretch>
        </p:blipFill>
        <p:spPr>
          <a:xfrm>
            <a:off x="6532920" y="1285560"/>
            <a:ext cx="2467440" cy="1175400"/>
          </a:xfrm>
          <a:prstGeom prst="rect">
            <a:avLst/>
          </a:prstGeom>
        </p:spPr>
      </p:pic>
      <p:pic>
        <p:nvPicPr>
          <p:cNvPr id="292" name="Picture 7"/>
          <p:cNvPicPr/>
          <p:nvPr/>
        </p:nvPicPr>
        <p:blipFill>
          <a:blip r:embed="rId3"/>
          <a:stretch>
            <a:fillRect/>
          </a:stretch>
        </p:blipFill>
        <p:spPr>
          <a:xfrm>
            <a:off x="7083000" y="2495880"/>
            <a:ext cx="1917360" cy="2842920"/>
          </a:xfrm>
          <a:prstGeom prst="rect">
            <a:avLst/>
          </a:prstGeom>
        </p:spPr>
      </p:pic>
      <p:pic>
        <p:nvPicPr>
          <p:cNvPr id="293" name="Picture 8"/>
          <p:cNvPicPr/>
          <p:nvPr/>
        </p:nvPicPr>
        <p:blipFill>
          <a:blip r:embed="rId4"/>
          <a:stretch>
            <a:fillRect/>
          </a:stretch>
        </p:blipFill>
        <p:spPr>
          <a:xfrm>
            <a:off x="5805000" y="2495880"/>
            <a:ext cx="1201680" cy="1130040"/>
          </a:xfrm>
          <a:prstGeom prst="rect">
            <a:avLst/>
          </a:prstGeom>
        </p:spPr>
      </p:pic>
      <p:pic>
        <p:nvPicPr>
          <p:cNvPr id="294" name="Picture 10"/>
          <p:cNvPicPr/>
          <p:nvPr/>
        </p:nvPicPr>
        <p:blipFill>
          <a:blip r:embed="rId5"/>
          <a:stretch>
            <a:fillRect/>
          </a:stretch>
        </p:blipFill>
        <p:spPr>
          <a:xfrm>
            <a:off x="5589360" y="3729240"/>
            <a:ext cx="1413000" cy="801000"/>
          </a:xfrm>
          <a:prstGeom prst="rect">
            <a:avLst/>
          </a:prstGeom>
          <a:ln>
            <a:solidFill>
              <a:srgbClr val="E7E6E6"/>
            </a:solidFill>
          </a:ln>
        </p:spPr>
      </p:pic>
      <p:pic>
        <p:nvPicPr>
          <p:cNvPr id="295" name="Picture 11"/>
          <p:cNvPicPr/>
          <p:nvPr/>
        </p:nvPicPr>
        <p:blipFill>
          <a:blip r:embed="rId6"/>
          <a:stretch>
            <a:fillRect/>
          </a:stretch>
        </p:blipFill>
        <p:spPr>
          <a:xfrm>
            <a:off x="5370480" y="4326120"/>
            <a:ext cx="1413000" cy="790560"/>
          </a:xfrm>
          <a:prstGeom prst="rect">
            <a:avLst/>
          </a:prstGeom>
          <a:ln>
            <a:solidFill>
              <a:srgbClr val="E7E6E6"/>
            </a:solidFill>
          </a:ln>
        </p:spPr>
      </p:pic>
      <p:pic>
        <p:nvPicPr>
          <p:cNvPr id="296" name="Picture 9"/>
          <p:cNvPicPr/>
          <p:nvPr/>
        </p:nvPicPr>
        <p:blipFill>
          <a:blip r:embed="rId7"/>
          <a:stretch>
            <a:fillRect/>
          </a:stretch>
        </p:blipFill>
        <p:spPr>
          <a:xfrm>
            <a:off x="5113800" y="4735800"/>
            <a:ext cx="1420200" cy="783000"/>
          </a:xfrm>
          <a:prstGeom prst="rect">
            <a:avLst/>
          </a:prstGeom>
          <a:ln>
            <a:solidFill>
              <a:srgbClr val="E7E6E6"/>
            </a:solidFill>
          </a:ln>
        </p:spPr>
      </p:pic>
      <p:sp>
        <p:nvSpPr>
          <p:cNvPr id="297" name="CustomShape 5"/>
          <p:cNvSpPr/>
          <p:nvPr/>
        </p:nvSpPr>
        <p:spPr>
          <a:xfrm>
            <a:off x="826200" y="6297480"/>
            <a:ext cx="251532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Tia Mäkinen 2019/2020 &amp; lahti.fi</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6426360" y="178920"/>
            <a:ext cx="2056680" cy="364320"/>
          </a:xfrm>
          <a:prstGeom prst="rect">
            <a:avLst/>
          </a:prstGeom>
        </p:spPr>
        <p:txBody>
          <a:bodyPr lIns="90000" tIns="45000" rIns="90000" bIns="45000"/>
          <a:lstStyle/>
          <a:p>
            <a:pPr>
              <a:lnSpc>
                <a:spcPct val="100000"/>
              </a:lnSpc>
            </a:pPr>
            <a:fld id="{D3FE6BBF-F7EA-43A9-9017-A4A636E30DCA}" type="slidenum">
              <a:rPr lang="lv-LV">
                <a:solidFill>
                  <a:srgbClr val="000000"/>
                </a:solidFill>
                <a:latin typeface="Calibri"/>
              </a:rPr>
              <a:t>32</a:t>
            </a:fld>
            <a:endParaRPr/>
          </a:p>
        </p:txBody>
      </p:sp>
      <p:sp>
        <p:nvSpPr>
          <p:cNvPr id="299"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Tips from Finland</a:t>
            </a:r>
            <a:endParaRPr/>
          </a:p>
        </p:txBody>
      </p:sp>
      <p:sp>
        <p:nvSpPr>
          <p:cNvPr id="300" name="CustomShape 3"/>
          <p:cNvSpPr/>
          <p:nvPr/>
        </p:nvSpPr>
        <p:spPr>
          <a:xfrm>
            <a:off x="822960" y="1282680"/>
            <a:ext cx="7889040" cy="4372560"/>
          </a:xfrm>
          <a:prstGeom prst="rect">
            <a:avLst/>
          </a:prstGeom>
        </p:spPr>
        <p:txBody>
          <a:bodyPr lIns="90000" tIns="45000" rIns="90000" bIns="45000"/>
          <a:lstStyle/>
          <a:p>
            <a:pPr>
              <a:lnSpc>
                <a:spcPct val="120000"/>
              </a:lnSpc>
            </a:pPr>
            <a:r>
              <a:rPr lang="lv-LV" b="1">
                <a:solidFill>
                  <a:srgbClr val="535353"/>
                </a:solidFill>
                <a:latin typeface="Calibri"/>
              </a:rPr>
              <a:t> </a:t>
            </a:r>
            <a:endParaRPr/>
          </a:p>
          <a:p>
            <a:pPr>
              <a:lnSpc>
                <a:spcPct val="120000"/>
              </a:lnSpc>
            </a:pPr>
            <a:endParaRPr/>
          </a:p>
          <a:p>
            <a:pPr>
              <a:lnSpc>
                <a:spcPct val="120000"/>
              </a:lnSpc>
              <a:buFont typeface="Arial"/>
              <a:buChar char="•"/>
            </a:pPr>
            <a:r>
              <a:rPr lang="lv-LV">
                <a:solidFill>
                  <a:srgbClr val="535353"/>
                </a:solidFill>
                <a:latin typeface="Calibri"/>
              </a:rPr>
              <a:t>What do we want to accomplish with PB in our municipality?</a:t>
            </a:r>
            <a:endParaRPr/>
          </a:p>
          <a:p>
            <a:pPr>
              <a:lnSpc>
                <a:spcPct val="120000"/>
              </a:lnSpc>
              <a:buFont typeface="Arial"/>
              <a:buChar char="•"/>
            </a:pPr>
            <a:r>
              <a:rPr lang="lv-LV">
                <a:solidFill>
                  <a:srgbClr val="535353"/>
                </a:solidFill>
                <a:latin typeface="Calibri"/>
              </a:rPr>
              <a:t>Is there a need for a specific platform or could other systems already in place be used for this as well?</a:t>
            </a:r>
            <a:endParaRPr/>
          </a:p>
          <a:p>
            <a:pPr>
              <a:lnSpc>
                <a:spcPct val="120000"/>
              </a:lnSpc>
              <a:buFont typeface="Arial"/>
              <a:buChar char="•"/>
            </a:pPr>
            <a:r>
              <a:rPr lang="lv-LV">
                <a:solidFill>
                  <a:srgbClr val="535353"/>
                </a:solidFill>
                <a:latin typeface="Calibri"/>
              </a:rPr>
              <a:t>How do we plan to use our platform: do we want to arrange voting, gather data, use visual tools such as maps and pictures?</a:t>
            </a:r>
            <a:endParaRPr/>
          </a:p>
          <a:p>
            <a:pPr>
              <a:lnSpc>
                <a:spcPct val="120000"/>
              </a:lnSpc>
              <a:buFont typeface="Arial"/>
              <a:buChar char="•"/>
            </a:pPr>
            <a:r>
              <a:rPr lang="lv-LV">
                <a:solidFill>
                  <a:srgbClr val="535353"/>
                </a:solidFill>
                <a:latin typeface="Calibri"/>
              </a:rPr>
              <a:t>How strong does the identification process need to be? Is it important to gather information about the people taking part (such as age, gender, resident of set community?), or restrict non-residents taking part? Should voting be restricted to only one vote per person?</a:t>
            </a:r>
            <a:endParaRPr/>
          </a:p>
          <a:p>
            <a:pPr>
              <a:lnSpc>
                <a:spcPct val="120000"/>
              </a:lnSpc>
              <a:buFont typeface="Arial"/>
              <a:buChar char="•"/>
            </a:pPr>
            <a:r>
              <a:rPr lang="lv-LV">
                <a:solidFill>
                  <a:srgbClr val="535353"/>
                </a:solidFill>
                <a:latin typeface="Calibri"/>
              </a:rPr>
              <a:t>What kind of resources do we have in our organization (IT, communications etc.)</a:t>
            </a:r>
            <a:endParaRPr/>
          </a:p>
          <a:p>
            <a:pPr>
              <a:lnSpc>
                <a:spcPct val="120000"/>
              </a:lnSpc>
              <a:buFont typeface="Arial"/>
              <a:buChar char="•"/>
            </a:pPr>
            <a:r>
              <a:rPr lang="lv-LV">
                <a:solidFill>
                  <a:srgbClr val="535353"/>
                </a:solidFill>
                <a:latin typeface="Calibri"/>
              </a:rPr>
              <a:t>How much modification is needed?</a:t>
            </a:r>
            <a:endParaRPr/>
          </a:p>
          <a:p>
            <a:pPr>
              <a:lnSpc>
                <a:spcPct val="120000"/>
              </a:lnSpc>
            </a:pPr>
            <a:endParaRPr/>
          </a:p>
        </p:txBody>
      </p:sp>
      <p:sp>
        <p:nvSpPr>
          <p:cNvPr id="301" name="CustomShape 4"/>
          <p:cNvSpPr/>
          <p:nvPr/>
        </p:nvSpPr>
        <p:spPr>
          <a:xfrm>
            <a:off x="735840" y="240840"/>
            <a:ext cx="7670520" cy="274320"/>
          </a:xfrm>
          <a:prstGeom prst="rect">
            <a:avLst/>
          </a:prstGeom>
        </p:spPr>
      </p:sp>
      <p:sp>
        <p:nvSpPr>
          <p:cNvPr id="302" name="CustomShape 5"/>
          <p:cNvSpPr/>
          <p:nvPr/>
        </p:nvSpPr>
        <p:spPr>
          <a:xfrm>
            <a:off x="914400" y="6028920"/>
            <a:ext cx="2973240" cy="592200"/>
          </a:xfrm>
          <a:prstGeom prst="rect">
            <a:avLst/>
          </a:prstGeom>
        </p:spPr>
        <p:txBody>
          <a:bodyPr lIns="90000" tIns="45000" rIns="90000" bIns="45000"/>
          <a:lstStyle/>
          <a:p>
            <a:pPr>
              <a:lnSpc>
                <a:spcPct val="100000"/>
              </a:lnSpc>
            </a:pPr>
            <a:r>
              <a:rPr lang="lv-LV" sz="1100">
                <a:solidFill>
                  <a:srgbClr val="000000"/>
                </a:solidFill>
                <a:latin typeface="Calibri"/>
              </a:rPr>
              <a:t>Source: talks with representatives from Finnish municipalities such as Lahti, Helsinki, Tampere, Tuusula about running a PB</a:t>
            </a:r>
            <a:endParaRPr/>
          </a:p>
        </p:txBody>
      </p:sp>
      <p:sp>
        <p:nvSpPr>
          <p:cNvPr id="303" name="CustomShape 6"/>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What to consider when choosing a platform ? </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6426360" y="178920"/>
            <a:ext cx="2056680" cy="364320"/>
          </a:xfrm>
          <a:prstGeom prst="rect">
            <a:avLst/>
          </a:prstGeom>
        </p:spPr>
        <p:txBody>
          <a:bodyPr lIns="90000" tIns="45000" rIns="90000" bIns="45000"/>
          <a:lstStyle/>
          <a:p>
            <a:pPr>
              <a:lnSpc>
                <a:spcPct val="100000"/>
              </a:lnSpc>
            </a:pPr>
            <a:fld id="{316E5884-EE4A-45D8-9544-DBD764717249}" type="slidenum">
              <a:rPr lang="lv-LV">
                <a:solidFill>
                  <a:srgbClr val="000000"/>
                </a:solidFill>
                <a:latin typeface="Calibri"/>
              </a:rPr>
              <a:t>33</a:t>
            </a:fld>
            <a:endParaRPr/>
          </a:p>
        </p:txBody>
      </p:sp>
      <p:sp>
        <p:nvSpPr>
          <p:cNvPr id="305"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Tips from Finland</a:t>
            </a:r>
            <a:endParaRPr/>
          </a:p>
        </p:txBody>
      </p:sp>
      <p:sp>
        <p:nvSpPr>
          <p:cNvPr id="306" name="CustomShape 3"/>
          <p:cNvSpPr/>
          <p:nvPr/>
        </p:nvSpPr>
        <p:spPr>
          <a:xfrm>
            <a:off x="767520" y="100620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Decidim-based solutions - Helsinki</a:t>
            </a:r>
            <a:endParaRPr/>
          </a:p>
        </p:txBody>
      </p:sp>
      <p:sp>
        <p:nvSpPr>
          <p:cNvPr id="307" name="CustomShape 4"/>
          <p:cNvSpPr/>
          <p:nvPr/>
        </p:nvSpPr>
        <p:spPr>
          <a:xfrm>
            <a:off x="432000" y="1692000"/>
            <a:ext cx="5390640" cy="1973160"/>
          </a:xfrm>
          <a:prstGeom prst="rect">
            <a:avLst/>
          </a:prstGeom>
        </p:spPr>
        <p:txBody>
          <a:bodyPr lIns="90000" tIns="45000" rIns="90000" bIns="45000"/>
          <a:lstStyle/>
          <a:p>
            <a:pPr>
              <a:lnSpc>
                <a:spcPct val="100000"/>
              </a:lnSpc>
              <a:buFont typeface="Arial"/>
              <a:buChar char="•"/>
            </a:pPr>
            <a:r>
              <a:rPr lang="lv-LV" sz="2200">
                <a:solidFill>
                  <a:srgbClr val="535353"/>
                </a:solidFill>
                <a:latin typeface="Calibri"/>
              </a:rPr>
              <a:t>Helsinki uses a tailored platform that acts as a hub for all PB activity. It was used from idea creation to voting and at the moment the chosen ideas that are being implemented are on display. This makes it easy and convenient for inhabitants and other stakeholders to participate.</a:t>
            </a:r>
            <a:endParaRPr/>
          </a:p>
        </p:txBody>
      </p:sp>
      <p:sp>
        <p:nvSpPr>
          <p:cNvPr id="308" name="CustomShape 5"/>
          <p:cNvSpPr/>
          <p:nvPr/>
        </p:nvSpPr>
        <p:spPr>
          <a:xfrm>
            <a:off x="735840" y="240840"/>
            <a:ext cx="7670520" cy="274320"/>
          </a:xfrm>
          <a:prstGeom prst="rect">
            <a:avLst/>
          </a:prstGeom>
        </p:spPr>
      </p:sp>
      <p:pic>
        <p:nvPicPr>
          <p:cNvPr id="309" name="Picture 6"/>
          <p:cNvPicPr/>
          <p:nvPr/>
        </p:nvPicPr>
        <p:blipFill>
          <a:blip r:embed="rId2"/>
          <a:stretch>
            <a:fillRect/>
          </a:stretch>
        </p:blipFill>
        <p:spPr>
          <a:xfrm>
            <a:off x="232920" y="4464000"/>
            <a:ext cx="1927080" cy="1386000"/>
          </a:xfrm>
          <a:prstGeom prst="rect">
            <a:avLst/>
          </a:prstGeom>
        </p:spPr>
      </p:pic>
      <p:pic>
        <p:nvPicPr>
          <p:cNvPr id="310" name="Picture 7"/>
          <p:cNvPicPr/>
          <p:nvPr/>
        </p:nvPicPr>
        <p:blipFill>
          <a:blip r:embed="rId3"/>
          <a:stretch>
            <a:fillRect/>
          </a:stretch>
        </p:blipFill>
        <p:spPr>
          <a:xfrm>
            <a:off x="4627440" y="4632840"/>
            <a:ext cx="1996560" cy="1343160"/>
          </a:xfrm>
          <a:prstGeom prst="rect">
            <a:avLst/>
          </a:prstGeom>
        </p:spPr>
      </p:pic>
      <p:pic>
        <p:nvPicPr>
          <p:cNvPr id="311" name="Picture 8"/>
          <p:cNvPicPr/>
          <p:nvPr/>
        </p:nvPicPr>
        <p:blipFill>
          <a:blip r:embed="rId4"/>
          <a:stretch>
            <a:fillRect/>
          </a:stretch>
        </p:blipFill>
        <p:spPr>
          <a:xfrm>
            <a:off x="2314080" y="4518720"/>
            <a:ext cx="2149920" cy="1529280"/>
          </a:xfrm>
          <a:prstGeom prst="rect">
            <a:avLst/>
          </a:prstGeom>
        </p:spPr>
      </p:pic>
      <p:pic>
        <p:nvPicPr>
          <p:cNvPr id="312" name="Picture 9"/>
          <p:cNvPicPr/>
          <p:nvPr/>
        </p:nvPicPr>
        <p:blipFill>
          <a:blip r:embed="rId5"/>
          <a:stretch>
            <a:fillRect/>
          </a:stretch>
        </p:blipFill>
        <p:spPr>
          <a:xfrm>
            <a:off x="6247800" y="1491480"/>
            <a:ext cx="2587680" cy="449280"/>
          </a:xfrm>
          <a:prstGeom prst="rect">
            <a:avLst/>
          </a:prstGeom>
        </p:spPr>
      </p:pic>
      <p:pic>
        <p:nvPicPr>
          <p:cNvPr id="313" name="Picture 10"/>
          <p:cNvPicPr/>
          <p:nvPr/>
        </p:nvPicPr>
        <p:blipFill>
          <a:blip r:embed="rId6"/>
          <a:stretch>
            <a:fillRect/>
          </a:stretch>
        </p:blipFill>
        <p:spPr>
          <a:xfrm>
            <a:off x="6290280" y="3178800"/>
            <a:ext cx="2587680" cy="725400"/>
          </a:xfrm>
          <a:prstGeom prst="rect">
            <a:avLst/>
          </a:prstGeom>
        </p:spPr>
      </p:pic>
      <p:pic>
        <p:nvPicPr>
          <p:cNvPr id="314" name="Picture 11"/>
          <p:cNvPicPr/>
          <p:nvPr/>
        </p:nvPicPr>
        <p:blipFill>
          <a:blip r:embed="rId7"/>
          <a:stretch>
            <a:fillRect/>
          </a:stretch>
        </p:blipFill>
        <p:spPr>
          <a:xfrm>
            <a:off x="6290280" y="3905280"/>
            <a:ext cx="2587680" cy="380520"/>
          </a:xfrm>
          <a:prstGeom prst="rect">
            <a:avLst/>
          </a:prstGeom>
        </p:spPr>
      </p:pic>
      <p:pic>
        <p:nvPicPr>
          <p:cNvPr id="315" name="Picture 12"/>
          <p:cNvPicPr/>
          <p:nvPr/>
        </p:nvPicPr>
        <p:blipFill>
          <a:blip r:embed="rId8"/>
          <a:stretch>
            <a:fillRect/>
          </a:stretch>
        </p:blipFill>
        <p:spPr>
          <a:xfrm>
            <a:off x="6317640" y="4278600"/>
            <a:ext cx="2604960" cy="1271520"/>
          </a:xfrm>
          <a:prstGeom prst="rect">
            <a:avLst/>
          </a:prstGeom>
        </p:spPr>
      </p:pic>
      <p:pic>
        <p:nvPicPr>
          <p:cNvPr id="316" name="Picture 16"/>
          <p:cNvPicPr/>
          <p:nvPr/>
        </p:nvPicPr>
        <p:blipFill>
          <a:blip r:embed="rId9"/>
          <a:stretch>
            <a:fillRect/>
          </a:stretch>
        </p:blipFill>
        <p:spPr>
          <a:xfrm>
            <a:off x="6317640" y="1924560"/>
            <a:ext cx="2448000" cy="1253520"/>
          </a:xfrm>
          <a:prstGeom prst="rect">
            <a:avLst/>
          </a:prstGeom>
        </p:spPr>
      </p:pic>
      <p:sp>
        <p:nvSpPr>
          <p:cNvPr id="317" name="CustomShape 6"/>
          <p:cNvSpPr/>
          <p:nvPr/>
        </p:nvSpPr>
        <p:spPr>
          <a:xfrm>
            <a:off x="591840" y="6237000"/>
            <a:ext cx="180972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www.omastadi.hel.fi</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6426360" y="178920"/>
            <a:ext cx="2056680" cy="364320"/>
          </a:xfrm>
          <a:prstGeom prst="rect">
            <a:avLst/>
          </a:prstGeom>
        </p:spPr>
        <p:txBody>
          <a:bodyPr lIns="90000" tIns="45000" rIns="90000" bIns="45000"/>
          <a:lstStyle/>
          <a:p>
            <a:pPr>
              <a:lnSpc>
                <a:spcPct val="100000"/>
              </a:lnSpc>
            </a:pPr>
            <a:fld id="{E640ECBA-4F0A-4F5F-8E46-155CBCD04166}" type="slidenum">
              <a:rPr lang="lv-LV">
                <a:solidFill>
                  <a:srgbClr val="000000"/>
                </a:solidFill>
                <a:latin typeface="Calibri"/>
              </a:rPr>
              <a:t>34</a:t>
            </a:fld>
            <a:endParaRPr/>
          </a:p>
        </p:txBody>
      </p:sp>
      <p:sp>
        <p:nvSpPr>
          <p:cNvPr id="319"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Tips from Finland</a:t>
            </a:r>
            <a:endParaRPr/>
          </a:p>
        </p:txBody>
      </p:sp>
      <p:sp>
        <p:nvSpPr>
          <p:cNvPr id="320"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Decidim-based solutions - Riihimäki</a:t>
            </a:r>
            <a:endParaRPr/>
          </a:p>
        </p:txBody>
      </p:sp>
      <p:sp>
        <p:nvSpPr>
          <p:cNvPr id="321" name="CustomShape 4"/>
          <p:cNvSpPr/>
          <p:nvPr/>
        </p:nvSpPr>
        <p:spPr>
          <a:xfrm>
            <a:off x="736560" y="1613520"/>
            <a:ext cx="7670160" cy="1973160"/>
          </a:xfrm>
          <a:prstGeom prst="rect">
            <a:avLst/>
          </a:prstGeom>
        </p:spPr>
      </p:sp>
      <p:sp>
        <p:nvSpPr>
          <p:cNvPr id="322" name="CustomShape 5"/>
          <p:cNvSpPr/>
          <p:nvPr/>
        </p:nvSpPr>
        <p:spPr>
          <a:xfrm>
            <a:off x="735840" y="240840"/>
            <a:ext cx="7670520" cy="274320"/>
          </a:xfrm>
          <a:prstGeom prst="rect">
            <a:avLst/>
          </a:prstGeom>
        </p:spPr>
      </p:sp>
      <p:pic>
        <p:nvPicPr>
          <p:cNvPr id="323" name="Picture 6"/>
          <p:cNvPicPr/>
          <p:nvPr/>
        </p:nvPicPr>
        <p:blipFill>
          <a:blip r:embed="rId2"/>
          <a:stretch>
            <a:fillRect/>
          </a:stretch>
        </p:blipFill>
        <p:spPr>
          <a:xfrm>
            <a:off x="310680" y="1689840"/>
            <a:ext cx="4760640" cy="2172600"/>
          </a:xfrm>
          <a:prstGeom prst="rect">
            <a:avLst/>
          </a:prstGeom>
        </p:spPr>
      </p:pic>
      <p:sp>
        <p:nvSpPr>
          <p:cNvPr id="324" name="CustomShape 6"/>
          <p:cNvSpPr/>
          <p:nvPr/>
        </p:nvSpPr>
        <p:spPr>
          <a:xfrm>
            <a:off x="310680" y="4003920"/>
            <a:ext cx="2810520" cy="917640"/>
          </a:xfrm>
          <a:prstGeom prst="rect">
            <a:avLst/>
          </a:prstGeom>
        </p:spPr>
        <p:txBody>
          <a:bodyPr lIns="90000" tIns="45000" rIns="90000" bIns="45000"/>
          <a:lstStyle/>
          <a:p>
            <a:pPr>
              <a:lnSpc>
                <a:spcPct val="100000"/>
              </a:lnSpc>
            </a:pPr>
            <a:r>
              <a:rPr lang="lv-LV" u="sng">
                <a:solidFill>
                  <a:srgbClr val="0563C1"/>
                </a:solidFill>
                <a:latin typeface="Calibri"/>
                <a:hlinkClick r:id="rId3"/>
              </a:rPr>
              <a:t>https://osallistu.riihimaki.fi/</a:t>
            </a:r>
            <a:endParaRPr/>
          </a:p>
          <a:p>
            <a:pPr>
              <a:lnSpc>
                <a:spcPct val="100000"/>
              </a:lnSpc>
            </a:pPr>
            <a:r>
              <a:rPr lang="lv-LV">
                <a:solidFill>
                  <a:srgbClr val="000000"/>
                </a:solidFill>
                <a:latin typeface="Calibri"/>
              </a:rPr>
              <a:t>Material from Riihimäkis’ Decidim-platform</a:t>
            </a:r>
            <a:endParaRPr/>
          </a:p>
        </p:txBody>
      </p:sp>
      <p:pic>
        <p:nvPicPr>
          <p:cNvPr id="325" name="Picture 8"/>
          <p:cNvPicPr/>
          <p:nvPr/>
        </p:nvPicPr>
        <p:blipFill>
          <a:blip r:embed="rId4"/>
          <a:stretch>
            <a:fillRect/>
          </a:stretch>
        </p:blipFill>
        <p:spPr>
          <a:xfrm>
            <a:off x="3121920" y="4003920"/>
            <a:ext cx="2898720" cy="1516320"/>
          </a:xfrm>
          <a:prstGeom prst="rect">
            <a:avLst/>
          </a:prstGeom>
        </p:spPr>
      </p:pic>
      <p:pic>
        <p:nvPicPr>
          <p:cNvPr id="326" name="Picture 9"/>
          <p:cNvPicPr/>
          <p:nvPr/>
        </p:nvPicPr>
        <p:blipFill>
          <a:blip r:embed="rId5"/>
          <a:stretch>
            <a:fillRect/>
          </a:stretch>
        </p:blipFill>
        <p:spPr>
          <a:xfrm>
            <a:off x="6029640" y="1689840"/>
            <a:ext cx="2756880" cy="2019600"/>
          </a:xfrm>
          <a:prstGeom prst="rect">
            <a:avLst/>
          </a:prstGeom>
        </p:spPr>
      </p:pic>
      <p:pic>
        <p:nvPicPr>
          <p:cNvPr id="327" name="Picture 10"/>
          <p:cNvPicPr/>
          <p:nvPr/>
        </p:nvPicPr>
        <p:blipFill>
          <a:blip r:embed="rId6"/>
          <a:stretch>
            <a:fillRect/>
          </a:stretch>
        </p:blipFill>
        <p:spPr>
          <a:xfrm>
            <a:off x="6096600" y="3774960"/>
            <a:ext cx="2716560" cy="16707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6426360" y="178920"/>
            <a:ext cx="2056680" cy="364320"/>
          </a:xfrm>
          <a:prstGeom prst="rect">
            <a:avLst/>
          </a:prstGeom>
        </p:spPr>
        <p:txBody>
          <a:bodyPr lIns="90000" tIns="45000" rIns="90000" bIns="45000"/>
          <a:lstStyle/>
          <a:p>
            <a:pPr>
              <a:lnSpc>
                <a:spcPct val="100000"/>
              </a:lnSpc>
            </a:pPr>
            <a:fld id="{32B19179-018F-44D6-B241-687E31574CAF}" type="slidenum">
              <a:rPr lang="lv-LV">
                <a:solidFill>
                  <a:srgbClr val="000000"/>
                </a:solidFill>
                <a:latin typeface="Calibri"/>
              </a:rPr>
              <a:t>35</a:t>
            </a:fld>
            <a:endParaRPr/>
          </a:p>
        </p:txBody>
      </p:sp>
      <p:sp>
        <p:nvSpPr>
          <p:cNvPr id="329"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Tips from Finland</a:t>
            </a:r>
            <a:endParaRPr/>
          </a:p>
        </p:txBody>
      </p:sp>
      <p:sp>
        <p:nvSpPr>
          <p:cNvPr id="330"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Decidim-based solutions - Tuusula</a:t>
            </a:r>
            <a:endParaRPr/>
          </a:p>
        </p:txBody>
      </p:sp>
      <p:sp>
        <p:nvSpPr>
          <p:cNvPr id="331" name="CustomShape 4"/>
          <p:cNvSpPr/>
          <p:nvPr/>
        </p:nvSpPr>
        <p:spPr>
          <a:xfrm>
            <a:off x="735840" y="240840"/>
            <a:ext cx="7670520" cy="274320"/>
          </a:xfrm>
          <a:prstGeom prst="rect">
            <a:avLst/>
          </a:prstGeom>
        </p:spPr>
      </p:sp>
      <p:sp>
        <p:nvSpPr>
          <p:cNvPr id="332" name="CustomShape 5"/>
          <p:cNvSpPr/>
          <p:nvPr/>
        </p:nvSpPr>
        <p:spPr>
          <a:xfrm>
            <a:off x="302400" y="4226040"/>
            <a:ext cx="2875680" cy="1191960"/>
          </a:xfrm>
          <a:prstGeom prst="rect">
            <a:avLst/>
          </a:prstGeom>
        </p:spPr>
        <p:txBody>
          <a:bodyPr lIns="90000" tIns="45000" rIns="90000" bIns="45000"/>
          <a:lstStyle/>
          <a:p>
            <a:pPr>
              <a:lnSpc>
                <a:spcPct val="100000"/>
              </a:lnSpc>
            </a:pPr>
            <a:r>
              <a:rPr lang="lv-LV" u="sng">
                <a:solidFill>
                  <a:srgbClr val="0563C1"/>
                </a:solidFill>
                <a:latin typeface="Calibri"/>
                <a:hlinkClick r:id="rId2"/>
              </a:rPr>
              <a:t>https://osallistu.tuusula.fi/</a:t>
            </a:r>
            <a:endParaRPr/>
          </a:p>
          <a:p>
            <a:pPr>
              <a:lnSpc>
                <a:spcPct val="100000"/>
              </a:lnSpc>
            </a:pPr>
            <a:endParaRPr/>
          </a:p>
          <a:p>
            <a:pPr>
              <a:lnSpc>
                <a:spcPct val="100000"/>
              </a:lnSpc>
            </a:pPr>
            <a:r>
              <a:rPr lang="lv-LV">
                <a:solidFill>
                  <a:srgbClr val="000000"/>
                </a:solidFill>
                <a:latin typeface="Calibri"/>
              </a:rPr>
              <a:t>Material from Tuusulas’ Decidim-platform</a:t>
            </a:r>
            <a:endParaRPr/>
          </a:p>
        </p:txBody>
      </p:sp>
      <p:pic>
        <p:nvPicPr>
          <p:cNvPr id="333" name="Picture 7"/>
          <p:cNvPicPr/>
          <p:nvPr/>
        </p:nvPicPr>
        <p:blipFill>
          <a:blip r:embed="rId3"/>
          <a:stretch>
            <a:fillRect/>
          </a:stretch>
        </p:blipFill>
        <p:spPr>
          <a:xfrm>
            <a:off x="568800" y="1581120"/>
            <a:ext cx="5191920" cy="2147040"/>
          </a:xfrm>
          <a:prstGeom prst="rect">
            <a:avLst/>
          </a:prstGeom>
        </p:spPr>
      </p:pic>
      <p:pic>
        <p:nvPicPr>
          <p:cNvPr id="334" name="Picture 8"/>
          <p:cNvPicPr/>
          <p:nvPr/>
        </p:nvPicPr>
        <p:blipFill>
          <a:blip r:embed="rId4"/>
          <a:stretch>
            <a:fillRect/>
          </a:stretch>
        </p:blipFill>
        <p:spPr>
          <a:xfrm>
            <a:off x="3503160" y="3588120"/>
            <a:ext cx="2366280" cy="1792080"/>
          </a:xfrm>
          <a:prstGeom prst="rect">
            <a:avLst/>
          </a:prstGeom>
        </p:spPr>
      </p:pic>
      <p:pic>
        <p:nvPicPr>
          <p:cNvPr id="335" name="Picture 9"/>
          <p:cNvPicPr/>
          <p:nvPr/>
        </p:nvPicPr>
        <p:blipFill>
          <a:blip r:embed="rId5"/>
          <a:stretch>
            <a:fillRect/>
          </a:stretch>
        </p:blipFill>
        <p:spPr>
          <a:xfrm>
            <a:off x="5978520" y="1722240"/>
            <a:ext cx="2951640" cy="1864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6426360" y="178920"/>
            <a:ext cx="2056680" cy="364320"/>
          </a:xfrm>
          <a:prstGeom prst="rect">
            <a:avLst/>
          </a:prstGeom>
        </p:spPr>
        <p:txBody>
          <a:bodyPr lIns="90000" tIns="45000" rIns="90000" bIns="45000"/>
          <a:lstStyle/>
          <a:p>
            <a:pPr>
              <a:lnSpc>
                <a:spcPct val="100000"/>
              </a:lnSpc>
            </a:pPr>
            <a:fld id="{EECCE03D-20A1-4CC1-962C-7CAFF9799788}" type="slidenum">
              <a:rPr lang="lv-LV">
                <a:solidFill>
                  <a:srgbClr val="000000"/>
                </a:solidFill>
                <a:latin typeface="Calibri"/>
              </a:rPr>
              <a:t>36</a:t>
            </a:fld>
            <a:endParaRPr/>
          </a:p>
        </p:txBody>
      </p:sp>
      <p:sp>
        <p:nvSpPr>
          <p:cNvPr id="337" name="CustomShape 2"/>
          <p:cNvSpPr/>
          <p:nvPr/>
        </p:nvSpPr>
        <p:spPr>
          <a:xfrm>
            <a:off x="537480" y="14400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Tips from Finland</a:t>
            </a:r>
            <a:endParaRPr/>
          </a:p>
        </p:txBody>
      </p:sp>
      <p:sp>
        <p:nvSpPr>
          <p:cNvPr id="338" name="CustomShape 3"/>
          <p:cNvSpPr/>
          <p:nvPr/>
        </p:nvSpPr>
        <p:spPr>
          <a:xfrm>
            <a:off x="576000" y="62568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Making use of Existing Programs - Lahti</a:t>
            </a:r>
            <a:endParaRPr/>
          </a:p>
        </p:txBody>
      </p:sp>
      <p:sp>
        <p:nvSpPr>
          <p:cNvPr id="339" name="CustomShape 4"/>
          <p:cNvSpPr/>
          <p:nvPr/>
        </p:nvSpPr>
        <p:spPr>
          <a:xfrm>
            <a:off x="360000" y="1224000"/>
            <a:ext cx="8784000" cy="4653720"/>
          </a:xfrm>
          <a:prstGeom prst="rect">
            <a:avLst/>
          </a:prstGeom>
        </p:spPr>
        <p:txBody>
          <a:bodyPr lIns="90000" tIns="45000" rIns="90000" bIns="45000"/>
          <a:lstStyle/>
          <a:p>
            <a:pPr>
              <a:lnSpc>
                <a:spcPct val="100000"/>
              </a:lnSpc>
              <a:buFont typeface="Arial"/>
              <a:buChar char="•"/>
            </a:pPr>
            <a:r>
              <a:rPr lang="lv-LV" sz="1600">
                <a:solidFill>
                  <a:srgbClr val="535353"/>
                </a:solidFill>
                <a:latin typeface="Calibri"/>
              </a:rPr>
              <a:t>The City of Lahti decided to use existing programs for their 2020 PB pilot</a:t>
            </a:r>
            <a:endParaRPr/>
          </a:p>
          <a:p>
            <a:pPr>
              <a:lnSpc>
                <a:spcPct val="100000"/>
              </a:lnSpc>
              <a:buFont typeface="Arial"/>
              <a:buChar char="•"/>
            </a:pPr>
            <a:r>
              <a:rPr lang="lv-LV" sz="1600">
                <a:solidFill>
                  <a:srgbClr val="535353"/>
                </a:solidFill>
                <a:latin typeface="Calibri"/>
              </a:rPr>
              <a:t>As the process is ongoing there are just preliminary results of some of the following systems.</a:t>
            </a:r>
            <a:endParaRPr/>
          </a:p>
          <a:p>
            <a:pPr>
              <a:lnSpc>
                <a:spcPct val="100000"/>
              </a:lnSpc>
              <a:buFont typeface="Arial"/>
              <a:buChar char="•"/>
            </a:pPr>
            <a:r>
              <a:rPr lang="lv-LV" sz="1600">
                <a:solidFill>
                  <a:srgbClr val="535353"/>
                </a:solidFill>
                <a:latin typeface="Calibri"/>
              </a:rPr>
              <a:t>They plan on using different tools for different phases of the pilot:</a:t>
            </a:r>
            <a:endParaRPr/>
          </a:p>
          <a:p>
            <a:pPr>
              <a:lnSpc>
                <a:spcPct val="100000"/>
              </a:lnSpc>
            </a:pPr>
            <a:endParaRPr/>
          </a:p>
          <a:p>
            <a:pPr>
              <a:lnSpc>
                <a:spcPct val="100000"/>
              </a:lnSpc>
            </a:pPr>
            <a:r>
              <a:rPr lang="lv-LV" sz="1600" b="1">
                <a:solidFill>
                  <a:srgbClr val="535353"/>
                </a:solidFill>
                <a:latin typeface="Calibri"/>
              </a:rPr>
              <a:t>For idea creation phase, </a:t>
            </a:r>
            <a:r>
              <a:rPr lang="lv-LV" sz="1600">
                <a:solidFill>
                  <a:srgbClr val="535353"/>
                </a:solidFill>
                <a:latin typeface="Calibri"/>
              </a:rPr>
              <a:t>Maptionaire </a:t>
            </a:r>
            <a:r>
              <a:rPr lang="lv-LV" sz="1600" u="sng">
                <a:solidFill>
                  <a:srgbClr val="0563C1"/>
                </a:solidFill>
                <a:latin typeface="Calibri"/>
                <a:hlinkClick r:id="rId2"/>
              </a:rPr>
              <a:t>https://maptionnaire.com/</a:t>
            </a:r>
            <a:r>
              <a:rPr lang="lv-LV" sz="1600">
                <a:solidFill>
                  <a:srgbClr val="535353"/>
                </a:solidFill>
                <a:latin typeface="Calibri"/>
              </a:rPr>
              <a:t> which could have been tailored for PB use but Lahti used the existing version for budget reasons.</a:t>
            </a:r>
            <a:endParaRPr/>
          </a:p>
          <a:p>
            <a:pPr>
              <a:lnSpc>
                <a:spcPct val="100000"/>
              </a:lnSpc>
            </a:pPr>
            <a:r>
              <a:rPr lang="lv-LV" sz="1600" i="1">
                <a:solidFill>
                  <a:srgbClr val="535353"/>
                </a:solidFill>
                <a:latin typeface="Calibri"/>
              </a:rPr>
              <a:t>Maptionnaire worked well as an idea gathering tool, good feedback was received from inhabitants</a:t>
            </a:r>
            <a:endParaRPr/>
          </a:p>
          <a:p>
            <a:pPr>
              <a:lnSpc>
                <a:spcPct val="100000"/>
              </a:lnSpc>
              <a:buFont typeface="Arial"/>
              <a:buChar char="•"/>
            </a:pPr>
            <a:r>
              <a:rPr lang="lv-LV" sz="1600" b="1">
                <a:solidFill>
                  <a:srgbClr val="535353"/>
                </a:solidFill>
                <a:latin typeface="Calibri"/>
              </a:rPr>
              <a:t>Pros:</a:t>
            </a:r>
            <a:endParaRPr/>
          </a:p>
          <a:p>
            <a:pPr>
              <a:lnSpc>
                <a:spcPct val="100000"/>
              </a:lnSpc>
              <a:buFont typeface="Arial"/>
              <a:buChar char="•"/>
            </a:pPr>
            <a:r>
              <a:rPr lang="lv-LV" sz="1600">
                <a:solidFill>
                  <a:srgbClr val="535353"/>
                </a:solidFill>
                <a:latin typeface="Calibri"/>
              </a:rPr>
              <a:t>Easy and simple to use</a:t>
            </a:r>
            <a:endParaRPr/>
          </a:p>
          <a:p>
            <a:pPr>
              <a:lnSpc>
                <a:spcPct val="100000"/>
              </a:lnSpc>
              <a:buFont typeface="Arial"/>
              <a:buChar char="•"/>
            </a:pPr>
            <a:r>
              <a:rPr lang="lv-LV" sz="1600">
                <a:solidFill>
                  <a:srgbClr val="535353"/>
                </a:solidFill>
                <a:latin typeface="Calibri"/>
              </a:rPr>
              <a:t>City organization familiar with the tool </a:t>
            </a:r>
            <a:endParaRPr/>
          </a:p>
          <a:p>
            <a:pPr>
              <a:lnSpc>
                <a:spcPct val="100000"/>
              </a:lnSpc>
              <a:buFont typeface="Arial"/>
              <a:buChar char="•"/>
            </a:pPr>
            <a:r>
              <a:rPr lang="lv-LV" sz="1600">
                <a:solidFill>
                  <a:srgbClr val="535353"/>
                </a:solidFill>
                <a:latin typeface="Calibri"/>
              </a:rPr>
              <a:t>Cost-effective </a:t>
            </a:r>
            <a:endParaRPr/>
          </a:p>
          <a:p>
            <a:pPr>
              <a:lnSpc>
                <a:spcPct val="100000"/>
              </a:lnSpc>
              <a:buFont typeface="Arial"/>
              <a:buChar char="•"/>
            </a:pPr>
            <a:r>
              <a:rPr lang="lv-LV" sz="1600" b="1">
                <a:solidFill>
                  <a:srgbClr val="535353"/>
                </a:solidFill>
                <a:latin typeface="Calibri"/>
              </a:rPr>
              <a:t>Cons:</a:t>
            </a:r>
            <a:endParaRPr/>
          </a:p>
          <a:p>
            <a:pPr>
              <a:lnSpc>
                <a:spcPct val="100000"/>
              </a:lnSpc>
              <a:buFont typeface="Arial"/>
              <a:buChar char="•"/>
            </a:pPr>
            <a:r>
              <a:rPr lang="lv-LV" sz="1600">
                <a:solidFill>
                  <a:srgbClr val="535353"/>
                </a:solidFill>
                <a:latin typeface="Calibri"/>
              </a:rPr>
              <a:t>It is not possible to use this for voting</a:t>
            </a:r>
            <a:endParaRPr/>
          </a:p>
          <a:p>
            <a:pPr>
              <a:lnSpc>
                <a:spcPct val="100000"/>
              </a:lnSpc>
              <a:buFont typeface="Arial"/>
              <a:buChar char="•"/>
            </a:pPr>
            <a:r>
              <a:rPr lang="lv-LV" sz="1600">
                <a:solidFill>
                  <a:srgbClr val="535353"/>
                </a:solidFill>
                <a:latin typeface="Calibri"/>
              </a:rPr>
              <a:t>Not able to publish given ideas as they are submitted </a:t>
            </a:r>
            <a:endParaRPr/>
          </a:p>
          <a:p>
            <a:pPr>
              <a:lnSpc>
                <a:spcPct val="100000"/>
              </a:lnSpc>
              <a:buFont typeface="Arial"/>
              <a:buChar char="•"/>
            </a:pPr>
            <a:r>
              <a:rPr lang="lv-LV" sz="1600">
                <a:solidFill>
                  <a:srgbClr val="535353"/>
                </a:solidFill>
                <a:latin typeface="Calibri"/>
              </a:rPr>
              <a:t>(same ideas submitted multiple times) </a:t>
            </a:r>
            <a:endParaRPr/>
          </a:p>
          <a:p>
            <a:pPr>
              <a:lnSpc>
                <a:spcPct val="100000"/>
              </a:lnSpc>
            </a:pPr>
            <a:endParaRPr/>
          </a:p>
          <a:p>
            <a:pPr>
              <a:lnSpc>
                <a:spcPct val="100000"/>
              </a:lnSpc>
            </a:pPr>
            <a:endParaRPr/>
          </a:p>
        </p:txBody>
      </p:sp>
      <p:sp>
        <p:nvSpPr>
          <p:cNvPr id="340" name="CustomShape 5"/>
          <p:cNvSpPr/>
          <p:nvPr/>
        </p:nvSpPr>
        <p:spPr>
          <a:xfrm>
            <a:off x="735840" y="240840"/>
            <a:ext cx="7670520" cy="274320"/>
          </a:xfrm>
          <a:prstGeom prst="rect">
            <a:avLst/>
          </a:prstGeom>
        </p:spPr>
      </p:sp>
      <p:sp>
        <p:nvSpPr>
          <p:cNvPr id="341" name="CustomShape 6"/>
          <p:cNvSpPr/>
          <p:nvPr/>
        </p:nvSpPr>
        <p:spPr>
          <a:xfrm>
            <a:off x="1218960" y="6223320"/>
            <a:ext cx="223200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Mäkinen, T &amp; Lahti PB Team</a:t>
            </a:r>
            <a:endParaRPr/>
          </a:p>
        </p:txBody>
      </p:sp>
      <p:pic>
        <p:nvPicPr>
          <p:cNvPr id="342" name="Picture 7"/>
          <p:cNvPicPr/>
          <p:nvPr/>
        </p:nvPicPr>
        <p:blipFill>
          <a:blip r:embed="rId3"/>
          <a:stretch>
            <a:fillRect/>
          </a:stretch>
        </p:blipFill>
        <p:spPr>
          <a:xfrm>
            <a:off x="6052680" y="3024720"/>
            <a:ext cx="3016800" cy="2067840"/>
          </a:xfrm>
          <a:prstGeom prst="rect">
            <a:avLst/>
          </a:prstGeom>
        </p:spPr>
      </p:pic>
      <p:sp>
        <p:nvSpPr>
          <p:cNvPr id="343" name="CustomShape 7"/>
          <p:cNvSpPr/>
          <p:nvPr/>
        </p:nvSpPr>
        <p:spPr>
          <a:xfrm>
            <a:off x="6052680" y="5113080"/>
            <a:ext cx="2895120" cy="455040"/>
          </a:xfrm>
          <a:prstGeom prst="rect">
            <a:avLst/>
          </a:prstGeom>
        </p:spPr>
        <p:txBody>
          <a:bodyPr lIns="90000" tIns="45000" rIns="90000" bIns="45000"/>
          <a:lstStyle/>
          <a:p>
            <a:pPr>
              <a:lnSpc>
                <a:spcPct val="100000"/>
              </a:lnSpc>
            </a:pPr>
            <a:r>
              <a:rPr lang="lv-LV" sz="1200">
                <a:solidFill>
                  <a:srgbClr val="000000"/>
                </a:solidFill>
                <a:latin typeface="Calibri"/>
              </a:rPr>
              <a:t>Picture from Maptionaire – ideas gathered in the Lahti 2020 PB pilot</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6426360" y="178920"/>
            <a:ext cx="2056680" cy="364320"/>
          </a:xfrm>
          <a:prstGeom prst="rect">
            <a:avLst/>
          </a:prstGeom>
        </p:spPr>
        <p:txBody>
          <a:bodyPr lIns="90000" tIns="45000" rIns="90000" bIns="45000"/>
          <a:lstStyle/>
          <a:p>
            <a:pPr>
              <a:lnSpc>
                <a:spcPct val="100000"/>
              </a:lnSpc>
            </a:pPr>
            <a:fld id="{889118E9-6DF7-41E8-BB6A-856A42E68291}" type="slidenum">
              <a:rPr lang="lv-LV">
                <a:solidFill>
                  <a:srgbClr val="000000"/>
                </a:solidFill>
                <a:latin typeface="Calibri"/>
              </a:rPr>
              <a:t>37</a:t>
            </a:fld>
            <a:endParaRPr/>
          </a:p>
        </p:txBody>
      </p:sp>
      <p:sp>
        <p:nvSpPr>
          <p:cNvPr id="345" name="CustomShape 2"/>
          <p:cNvSpPr/>
          <p:nvPr/>
        </p:nvSpPr>
        <p:spPr>
          <a:xfrm>
            <a:off x="609480" y="12420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Tips from Finland</a:t>
            </a:r>
            <a:endParaRPr/>
          </a:p>
        </p:txBody>
      </p:sp>
      <p:sp>
        <p:nvSpPr>
          <p:cNvPr id="346" name="CustomShape 3"/>
          <p:cNvSpPr/>
          <p:nvPr/>
        </p:nvSpPr>
        <p:spPr>
          <a:xfrm>
            <a:off x="648000" y="5432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Making use of Existing Programs - Lahti</a:t>
            </a:r>
            <a:endParaRPr/>
          </a:p>
        </p:txBody>
      </p:sp>
      <p:sp>
        <p:nvSpPr>
          <p:cNvPr id="347" name="CustomShape 4"/>
          <p:cNvSpPr/>
          <p:nvPr/>
        </p:nvSpPr>
        <p:spPr>
          <a:xfrm>
            <a:off x="703800" y="1224000"/>
            <a:ext cx="7936200" cy="4221720"/>
          </a:xfrm>
          <a:prstGeom prst="rect">
            <a:avLst/>
          </a:prstGeom>
        </p:spPr>
        <p:txBody>
          <a:bodyPr lIns="90000" tIns="45000" rIns="90000" bIns="45000"/>
          <a:lstStyle/>
          <a:p>
            <a:pPr>
              <a:lnSpc>
                <a:spcPct val="100000"/>
              </a:lnSpc>
              <a:buFont typeface="Arial"/>
              <a:buChar char="•"/>
            </a:pPr>
            <a:r>
              <a:rPr lang="lv-LV" sz="1600" b="1">
                <a:solidFill>
                  <a:srgbClr val="535353"/>
                </a:solidFill>
                <a:latin typeface="Calibri"/>
              </a:rPr>
              <a:t>For co-creation the ideas will be collected as PDF-documents placed on the city website</a:t>
            </a:r>
            <a:endParaRPr/>
          </a:p>
          <a:p>
            <a:pPr>
              <a:lnSpc>
                <a:spcPct val="100000"/>
              </a:lnSpc>
            </a:pPr>
            <a:r>
              <a:rPr lang="lv-LV" sz="1600" i="1">
                <a:solidFill>
                  <a:srgbClr val="535353"/>
                </a:solidFill>
                <a:latin typeface="Calibri"/>
              </a:rPr>
              <a:t>Readily available so a good alternative</a:t>
            </a:r>
            <a:endParaRPr/>
          </a:p>
          <a:p>
            <a:pPr>
              <a:lnSpc>
                <a:spcPct val="100000"/>
              </a:lnSpc>
              <a:buFont typeface="Arial"/>
              <a:buChar char="•"/>
            </a:pPr>
            <a:r>
              <a:rPr lang="lv-LV" sz="1600" b="1">
                <a:solidFill>
                  <a:srgbClr val="535353"/>
                </a:solidFill>
                <a:latin typeface="Calibri"/>
              </a:rPr>
              <a:t>Pros:</a:t>
            </a:r>
            <a:endParaRPr/>
          </a:p>
          <a:p>
            <a:pPr>
              <a:lnSpc>
                <a:spcPct val="100000"/>
              </a:lnSpc>
              <a:buFont typeface="Arial"/>
              <a:buChar char="•"/>
            </a:pPr>
            <a:r>
              <a:rPr lang="lv-LV" sz="1600">
                <a:solidFill>
                  <a:srgbClr val="535353"/>
                </a:solidFill>
                <a:latin typeface="Calibri"/>
              </a:rPr>
              <a:t>Easy for city organization </a:t>
            </a:r>
            <a:endParaRPr/>
          </a:p>
          <a:p>
            <a:pPr>
              <a:lnSpc>
                <a:spcPct val="100000"/>
              </a:lnSpc>
              <a:buFont typeface="Arial"/>
              <a:buChar char="•"/>
            </a:pPr>
            <a:r>
              <a:rPr lang="lv-LV" sz="1600">
                <a:solidFill>
                  <a:srgbClr val="535353"/>
                </a:solidFill>
                <a:latin typeface="Calibri"/>
              </a:rPr>
              <a:t>Cost-effective </a:t>
            </a:r>
            <a:endParaRPr/>
          </a:p>
          <a:p>
            <a:pPr>
              <a:lnSpc>
                <a:spcPct val="100000"/>
              </a:lnSpc>
              <a:buFont typeface="Arial"/>
              <a:buChar char="•"/>
            </a:pPr>
            <a:r>
              <a:rPr lang="lv-LV" sz="1600">
                <a:solidFill>
                  <a:srgbClr val="535353"/>
                </a:solidFill>
                <a:latin typeface="Calibri"/>
              </a:rPr>
              <a:t>Easy and familiar place and tool to access information from inhabitant point of view</a:t>
            </a:r>
            <a:endParaRPr/>
          </a:p>
          <a:p>
            <a:pPr>
              <a:lnSpc>
                <a:spcPct val="100000"/>
              </a:lnSpc>
              <a:buFont typeface="Arial"/>
              <a:buChar char="•"/>
            </a:pPr>
            <a:r>
              <a:rPr lang="lv-LV" sz="1600" b="1">
                <a:solidFill>
                  <a:srgbClr val="535353"/>
                </a:solidFill>
                <a:latin typeface="Calibri"/>
              </a:rPr>
              <a:t>Cons:</a:t>
            </a:r>
            <a:endParaRPr/>
          </a:p>
          <a:p>
            <a:pPr>
              <a:lnSpc>
                <a:spcPct val="100000"/>
              </a:lnSpc>
              <a:buFont typeface="Arial"/>
              <a:buChar char="•"/>
            </a:pPr>
            <a:r>
              <a:rPr lang="lv-LV" sz="1600">
                <a:solidFill>
                  <a:srgbClr val="535353"/>
                </a:solidFill>
                <a:latin typeface="Calibri"/>
              </a:rPr>
              <a:t>Not a platform so no two-way communication for all to see possible </a:t>
            </a:r>
            <a:endParaRPr/>
          </a:p>
          <a:p>
            <a:pPr>
              <a:lnSpc>
                <a:spcPct val="100000"/>
              </a:lnSpc>
              <a:buFont typeface="Arial"/>
              <a:buChar char="•"/>
            </a:pPr>
            <a:r>
              <a:rPr lang="lv-LV" sz="1600">
                <a:solidFill>
                  <a:srgbClr val="535353"/>
                </a:solidFill>
                <a:latin typeface="Calibri"/>
              </a:rPr>
              <a:t>Ideas less visually displayed</a:t>
            </a:r>
            <a:endParaRPr/>
          </a:p>
          <a:p>
            <a:pPr>
              <a:lnSpc>
                <a:spcPct val="100000"/>
              </a:lnSpc>
            </a:pPr>
            <a:endParaRPr/>
          </a:p>
          <a:p>
            <a:pPr>
              <a:lnSpc>
                <a:spcPct val="100000"/>
              </a:lnSpc>
            </a:pPr>
            <a:r>
              <a:rPr lang="lv-LV" sz="1600" b="1">
                <a:solidFill>
                  <a:srgbClr val="535353"/>
                </a:solidFill>
                <a:latin typeface="Calibri"/>
              </a:rPr>
              <a:t>Voting will be done using Webropol or other survey tool the city already uses</a:t>
            </a:r>
            <a:endParaRPr/>
          </a:p>
          <a:p>
            <a:pPr>
              <a:lnSpc>
                <a:spcPct val="100000"/>
              </a:lnSpc>
            </a:pPr>
            <a:r>
              <a:rPr lang="lv-LV" sz="1600" i="1">
                <a:solidFill>
                  <a:srgbClr val="535353"/>
                </a:solidFill>
                <a:latin typeface="Calibri"/>
              </a:rPr>
              <a:t>A well know tool that is readily available</a:t>
            </a:r>
            <a:endParaRPr/>
          </a:p>
          <a:p>
            <a:pPr>
              <a:lnSpc>
                <a:spcPct val="100000"/>
              </a:lnSpc>
              <a:buFont typeface="Arial"/>
              <a:buChar char="•"/>
            </a:pPr>
            <a:r>
              <a:rPr lang="lv-LV" sz="1600" b="1">
                <a:solidFill>
                  <a:srgbClr val="535353"/>
                </a:solidFill>
                <a:latin typeface="Calibri"/>
              </a:rPr>
              <a:t>Pros:</a:t>
            </a:r>
            <a:endParaRPr/>
          </a:p>
          <a:p>
            <a:pPr>
              <a:lnSpc>
                <a:spcPct val="100000"/>
              </a:lnSpc>
              <a:buFont typeface="Arial"/>
              <a:buChar char="•"/>
            </a:pPr>
            <a:r>
              <a:rPr lang="lv-LV" sz="1600">
                <a:solidFill>
                  <a:srgbClr val="535353"/>
                </a:solidFill>
                <a:latin typeface="Calibri"/>
              </a:rPr>
              <a:t>Easy for city organization </a:t>
            </a:r>
            <a:endParaRPr/>
          </a:p>
          <a:p>
            <a:pPr>
              <a:lnSpc>
                <a:spcPct val="100000"/>
              </a:lnSpc>
              <a:buFont typeface="Arial"/>
              <a:buChar char="•"/>
            </a:pPr>
            <a:r>
              <a:rPr lang="lv-LV" sz="1600">
                <a:solidFill>
                  <a:srgbClr val="535353"/>
                </a:solidFill>
                <a:latin typeface="Calibri"/>
              </a:rPr>
              <a:t>Cost-effective </a:t>
            </a:r>
            <a:endParaRPr/>
          </a:p>
          <a:p>
            <a:pPr>
              <a:lnSpc>
                <a:spcPct val="100000"/>
              </a:lnSpc>
              <a:buFont typeface="Arial"/>
              <a:buChar char="•"/>
            </a:pPr>
            <a:r>
              <a:rPr lang="lv-LV" sz="1600" b="1">
                <a:solidFill>
                  <a:srgbClr val="535353"/>
                </a:solidFill>
                <a:latin typeface="Calibri"/>
              </a:rPr>
              <a:t>Cons:</a:t>
            </a:r>
            <a:endParaRPr/>
          </a:p>
          <a:p>
            <a:pPr>
              <a:lnSpc>
                <a:spcPct val="100000"/>
              </a:lnSpc>
              <a:buFont typeface="Arial"/>
              <a:buChar char="•"/>
            </a:pPr>
            <a:r>
              <a:rPr lang="lv-LV" sz="1600">
                <a:solidFill>
                  <a:srgbClr val="535353"/>
                </a:solidFill>
                <a:latin typeface="Calibri"/>
              </a:rPr>
              <a:t>Less possibility to limit or supervise voting </a:t>
            </a:r>
            <a:endParaRPr/>
          </a:p>
          <a:p>
            <a:pPr>
              <a:lnSpc>
                <a:spcPct val="100000"/>
              </a:lnSpc>
            </a:pPr>
            <a:endParaRPr/>
          </a:p>
        </p:txBody>
      </p:sp>
      <p:sp>
        <p:nvSpPr>
          <p:cNvPr id="348" name="CustomShape 5"/>
          <p:cNvSpPr/>
          <p:nvPr/>
        </p:nvSpPr>
        <p:spPr>
          <a:xfrm>
            <a:off x="735840" y="240840"/>
            <a:ext cx="7670520" cy="274320"/>
          </a:xfrm>
          <a:prstGeom prst="rect">
            <a:avLst/>
          </a:prstGeom>
        </p:spPr>
      </p:sp>
      <p:sp>
        <p:nvSpPr>
          <p:cNvPr id="349" name="CustomShape 6"/>
          <p:cNvSpPr/>
          <p:nvPr/>
        </p:nvSpPr>
        <p:spPr>
          <a:xfrm>
            <a:off x="1218960" y="6223320"/>
            <a:ext cx="223200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Mäkinen, T &amp; Lahti PB Team</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6426360" y="178920"/>
            <a:ext cx="2056680" cy="364320"/>
          </a:xfrm>
          <a:prstGeom prst="rect">
            <a:avLst/>
          </a:prstGeom>
        </p:spPr>
        <p:txBody>
          <a:bodyPr lIns="90000" tIns="45000" rIns="90000" bIns="45000"/>
          <a:lstStyle/>
          <a:p>
            <a:pPr>
              <a:lnSpc>
                <a:spcPct val="100000"/>
              </a:lnSpc>
            </a:pPr>
            <a:fld id="{B99272C7-7EFB-475A-BC53-7E3E81D1B1C4}" type="slidenum">
              <a:rPr lang="lv-LV">
                <a:solidFill>
                  <a:srgbClr val="000000"/>
                </a:solidFill>
                <a:latin typeface="Calibri"/>
              </a:rPr>
              <a:t>38</a:t>
            </a:fld>
            <a:endParaRPr/>
          </a:p>
        </p:txBody>
      </p:sp>
      <p:sp>
        <p:nvSpPr>
          <p:cNvPr id="351" name="CustomShape 2"/>
          <p:cNvSpPr/>
          <p:nvPr/>
        </p:nvSpPr>
        <p:spPr>
          <a:xfrm>
            <a:off x="735840" y="6127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What to Consider when Running a PB?</a:t>
            </a:r>
            <a:endParaRPr/>
          </a:p>
        </p:txBody>
      </p:sp>
      <p:sp>
        <p:nvSpPr>
          <p:cNvPr id="352" name="CustomShape 3"/>
          <p:cNvSpPr/>
          <p:nvPr/>
        </p:nvSpPr>
        <p:spPr>
          <a:xfrm>
            <a:off x="735840" y="1740960"/>
            <a:ext cx="8162280" cy="3967920"/>
          </a:xfrm>
          <a:prstGeom prst="rect">
            <a:avLst/>
          </a:prstGeom>
        </p:spPr>
        <p:txBody>
          <a:bodyPr lIns="90000" tIns="45000" rIns="90000" bIns="45000"/>
          <a:lstStyle/>
          <a:p>
            <a:pPr>
              <a:lnSpc>
                <a:spcPct val="100000"/>
              </a:lnSpc>
              <a:buFont typeface="Arial"/>
              <a:buChar char="•"/>
            </a:pPr>
            <a:r>
              <a:rPr lang="lv-LV" sz="2000">
                <a:solidFill>
                  <a:srgbClr val="535353"/>
                </a:solidFill>
                <a:latin typeface="Calibri"/>
              </a:rPr>
              <a:t>Develop an understanding of what PB actually means in and for your municipality</a:t>
            </a:r>
            <a:endParaRPr/>
          </a:p>
          <a:p>
            <a:pPr>
              <a:lnSpc>
                <a:spcPct val="100000"/>
              </a:lnSpc>
              <a:buFont typeface="Arial"/>
              <a:buChar char="•"/>
            </a:pPr>
            <a:r>
              <a:rPr lang="lv-LV" sz="2000">
                <a:solidFill>
                  <a:srgbClr val="535353"/>
                </a:solidFill>
                <a:latin typeface="Calibri"/>
              </a:rPr>
              <a:t>Plan carefully </a:t>
            </a:r>
            <a:r>
              <a:rPr lang="lv-LV" sz="1500" i="1">
                <a:solidFill>
                  <a:srgbClr val="535353"/>
                </a:solidFill>
                <a:latin typeface="Calibri"/>
              </a:rPr>
              <a:t>(TIP from Helsinki: “remember that PB is an ongoing project that is constantly evaluated and developed so it can no be “finished” – just try it and improve along the way” K. Verkka, City of Helsinki)</a:t>
            </a:r>
            <a:endParaRPr/>
          </a:p>
          <a:p>
            <a:pPr>
              <a:lnSpc>
                <a:spcPct val="100000"/>
              </a:lnSpc>
              <a:buFont typeface="Arial"/>
              <a:buChar char="•"/>
            </a:pPr>
            <a:r>
              <a:rPr lang="lv-LV" sz="2000">
                <a:solidFill>
                  <a:srgbClr val="535353"/>
                </a:solidFill>
                <a:latin typeface="Calibri"/>
              </a:rPr>
              <a:t>Link PB to existing procedures and plans</a:t>
            </a:r>
            <a:endParaRPr/>
          </a:p>
          <a:p>
            <a:pPr>
              <a:lnSpc>
                <a:spcPct val="100000"/>
              </a:lnSpc>
              <a:buFont typeface="Arial"/>
              <a:buChar char="•"/>
            </a:pPr>
            <a:r>
              <a:rPr lang="lv-LV" sz="2000">
                <a:solidFill>
                  <a:srgbClr val="535353"/>
                </a:solidFill>
                <a:latin typeface="Calibri"/>
              </a:rPr>
              <a:t>Establish common rules</a:t>
            </a:r>
            <a:endParaRPr/>
          </a:p>
          <a:p>
            <a:pPr>
              <a:lnSpc>
                <a:spcPct val="100000"/>
              </a:lnSpc>
              <a:buFont typeface="Arial"/>
              <a:buChar char="•"/>
            </a:pPr>
            <a:r>
              <a:rPr lang="lv-LV" sz="2000">
                <a:solidFill>
                  <a:srgbClr val="535353"/>
                </a:solidFill>
                <a:latin typeface="Calibri"/>
              </a:rPr>
              <a:t>Make PB interesting for all</a:t>
            </a:r>
            <a:endParaRPr/>
          </a:p>
          <a:p>
            <a:pPr>
              <a:lnSpc>
                <a:spcPct val="100000"/>
              </a:lnSpc>
              <a:buFont typeface="Arial"/>
              <a:buChar char="•"/>
            </a:pPr>
            <a:r>
              <a:rPr lang="lv-LV" sz="2000">
                <a:solidFill>
                  <a:srgbClr val="535353"/>
                </a:solidFill>
                <a:latin typeface="Calibri"/>
              </a:rPr>
              <a:t>Think in the long term</a:t>
            </a:r>
            <a:endParaRPr/>
          </a:p>
          <a:p>
            <a:pPr>
              <a:lnSpc>
                <a:spcPct val="100000"/>
              </a:lnSpc>
              <a:buFont typeface="Arial"/>
              <a:buChar char="•"/>
            </a:pPr>
            <a:r>
              <a:rPr lang="lv-LV" sz="2000">
                <a:solidFill>
                  <a:srgbClr val="535353"/>
                </a:solidFill>
                <a:latin typeface="Calibri"/>
              </a:rPr>
              <a:t>Allocate enough resources on implementing PB</a:t>
            </a:r>
            <a:endParaRPr/>
          </a:p>
          <a:p>
            <a:pPr>
              <a:lnSpc>
                <a:spcPct val="100000"/>
              </a:lnSpc>
              <a:buFont typeface="Arial"/>
              <a:buChar char="•"/>
            </a:pPr>
            <a:r>
              <a:rPr lang="lv-LV" sz="2000">
                <a:solidFill>
                  <a:srgbClr val="535353"/>
                </a:solidFill>
                <a:latin typeface="Calibri"/>
              </a:rPr>
              <a:t>Be openminded</a:t>
            </a:r>
            <a:endParaRPr/>
          </a:p>
          <a:p>
            <a:pPr>
              <a:lnSpc>
                <a:spcPct val="100000"/>
              </a:lnSpc>
              <a:buFont typeface="Arial"/>
              <a:buChar char="•"/>
            </a:pPr>
            <a:r>
              <a:rPr lang="lv-LV" sz="2000">
                <a:solidFill>
                  <a:srgbClr val="535353"/>
                </a:solidFill>
                <a:latin typeface="Calibri"/>
              </a:rPr>
              <a:t>Communicate in an open and easy to understand way. Make communication ongoing.</a:t>
            </a:r>
            <a:endParaRPr/>
          </a:p>
          <a:p>
            <a:pPr>
              <a:lnSpc>
                <a:spcPct val="100000"/>
              </a:lnSpc>
            </a:pPr>
            <a:endParaRPr/>
          </a:p>
        </p:txBody>
      </p:sp>
      <p:sp>
        <p:nvSpPr>
          <p:cNvPr id="353" name="CustomShape 4"/>
          <p:cNvSpPr/>
          <p:nvPr/>
        </p:nvSpPr>
        <p:spPr>
          <a:xfrm>
            <a:off x="735840" y="240840"/>
            <a:ext cx="7670520" cy="274320"/>
          </a:xfrm>
          <a:prstGeom prst="rect">
            <a:avLst/>
          </a:prstGeom>
        </p:spPr>
      </p:sp>
      <p:sp>
        <p:nvSpPr>
          <p:cNvPr id="354" name="CustomShape 5"/>
          <p:cNvSpPr/>
          <p:nvPr/>
        </p:nvSpPr>
        <p:spPr>
          <a:xfrm>
            <a:off x="514800" y="6038280"/>
            <a:ext cx="3843720" cy="592200"/>
          </a:xfrm>
          <a:prstGeom prst="rect">
            <a:avLst/>
          </a:prstGeom>
        </p:spPr>
        <p:txBody>
          <a:bodyPr lIns="90000" tIns="45000" rIns="90000" bIns="45000"/>
          <a:lstStyle/>
          <a:p>
            <a:pPr>
              <a:lnSpc>
                <a:spcPct val="100000"/>
              </a:lnSpc>
            </a:pPr>
            <a:r>
              <a:rPr lang="lv-LV" sz="1100">
                <a:solidFill>
                  <a:srgbClr val="000000"/>
                </a:solidFill>
                <a:latin typeface="Calibri"/>
              </a:rPr>
              <a:t>Source: Ritva Pihlava 2017. Kuntaliitto: Osallistuva budjetointi kunnissa ja maakunnissa. P. 30-31</a:t>
            </a:r>
            <a:endParaRPr/>
          </a:p>
          <a:p>
            <a:pPr>
              <a:lnSpc>
                <a:spcPct val="100000"/>
              </a:lnSpc>
            </a:pPr>
            <a:r>
              <a:rPr lang="lv-LV" sz="1100">
                <a:solidFill>
                  <a:srgbClr val="000000"/>
                </a:solidFill>
                <a:latin typeface="Calibri"/>
              </a:rPr>
              <a:t>http://shop.kuntaliitto.fi/product_details.php?p=3356</a:t>
            </a:r>
            <a:endParaRPr/>
          </a:p>
        </p:txBody>
      </p:sp>
      <p:sp>
        <p:nvSpPr>
          <p:cNvPr id="355" name="CustomShape 6"/>
          <p:cNvSpPr/>
          <p:nvPr/>
        </p:nvSpPr>
        <p:spPr>
          <a:xfrm>
            <a:off x="735840" y="1074240"/>
            <a:ext cx="7670520" cy="526320"/>
          </a:xfrm>
          <a:prstGeom prst="rect">
            <a:avLst/>
          </a:prstGeom>
        </p:spPr>
        <p:txBody>
          <a:bodyPr lIns="90000" tIns="45000" rIns="90000" bIns="45000"/>
          <a:lstStyle/>
          <a:p>
            <a:pPr>
              <a:lnSpc>
                <a:spcPct val="90000"/>
              </a:lnSpc>
            </a:pPr>
            <a:r>
              <a:rPr lang="lv-LV" sz="3200">
                <a:solidFill>
                  <a:srgbClr val="535353"/>
                </a:solidFill>
                <a:latin typeface="Calibri"/>
              </a:rPr>
              <a:t>A Check List</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ustomShape 1"/>
          <p:cNvSpPr/>
          <p:nvPr/>
        </p:nvSpPr>
        <p:spPr>
          <a:xfrm>
            <a:off x="6426360" y="178920"/>
            <a:ext cx="2056680" cy="364320"/>
          </a:xfrm>
          <a:prstGeom prst="rect">
            <a:avLst/>
          </a:prstGeom>
        </p:spPr>
        <p:txBody>
          <a:bodyPr lIns="90000" tIns="45000" rIns="90000" bIns="45000"/>
          <a:lstStyle/>
          <a:p>
            <a:pPr>
              <a:lnSpc>
                <a:spcPct val="100000"/>
              </a:lnSpc>
            </a:pPr>
            <a:fld id="{FD167B5E-D990-4990-A2E2-C3A0A2C504EB}" type="slidenum">
              <a:rPr lang="lv-LV">
                <a:solidFill>
                  <a:srgbClr val="000000"/>
                </a:solidFill>
                <a:latin typeface="Calibri"/>
              </a:rPr>
              <a:t>39</a:t>
            </a:fld>
            <a:endParaRPr/>
          </a:p>
        </p:txBody>
      </p:sp>
      <p:sp>
        <p:nvSpPr>
          <p:cNvPr id="357" name="CustomShape 2"/>
          <p:cNvSpPr/>
          <p:nvPr/>
        </p:nvSpPr>
        <p:spPr>
          <a:xfrm>
            <a:off x="812520" y="26820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3. What to Consider when Running a PB?</a:t>
            </a:r>
            <a:endParaRPr/>
          </a:p>
        </p:txBody>
      </p:sp>
      <p:sp>
        <p:nvSpPr>
          <p:cNvPr id="358" name="CustomShape 3"/>
          <p:cNvSpPr/>
          <p:nvPr/>
        </p:nvSpPr>
        <p:spPr>
          <a:xfrm>
            <a:off x="735840" y="72000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A Check List</a:t>
            </a:r>
            <a:endParaRPr/>
          </a:p>
        </p:txBody>
      </p:sp>
      <p:sp>
        <p:nvSpPr>
          <p:cNvPr id="359" name="CustomShape 4"/>
          <p:cNvSpPr/>
          <p:nvPr/>
        </p:nvSpPr>
        <p:spPr>
          <a:xfrm>
            <a:off x="735840" y="240840"/>
            <a:ext cx="7670520" cy="274320"/>
          </a:xfrm>
          <a:prstGeom prst="rect">
            <a:avLst/>
          </a:prstGeom>
        </p:spPr>
      </p:sp>
      <p:sp>
        <p:nvSpPr>
          <p:cNvPr id="360" name="CustomShape 5"/>
          <p:cNvSpPr/>
          <p:nvPr/>
        </p:nvSpPr>
        <p:spPr>
          <a:xfrm>
            <a:off x="1073160" y="6297480"/>
            <a:ext cx="1974600" cy="257400"/>
          </a:xfrm>
          <a:prstGeom prst="rect">
            <a:avLst/>
          </a:prstGeom>
        </p:spPr>
        <p:txBody>
          <a:bodyPr wrap="none" lIns="90000" tIns="45000" rIns="90000" bIns="45000"/>
          <a:lstStyle/>
          <a:p>
            <a:pPr>
              <a:lnSpc>
                <a:spcPct val="100000"/>
              </a:lnSpc>
            </a:pPr>
            <a:r>
              <a:rPr lang="lv-LV" sz="1100">
                <a:solidFill>
                  <a:srgbClr val="000000"/>
                </a:solidFill>
                <a:latin typeface="Calibri"/>
              </a:rPr>
              <a:t>Source: Pauliina Lehtonen 2020</a:t>
            </a:r>
            <a:endParaRPr/>
          </a:p>
        </p:txBody>
      </p:sp>
      <p:sp>
        <p:nvSpPr>
          <p:cNvPr id="361" name="CustomShape 6"/>
          <p:cNvSpPr/>
          <p:nvPr/>
        </p:nvSpPr>
        <p:spPr>
          <a:xfrm>
            <a:off x="504000" y="1440000"/>
            <a:ext cx="7902000" cy="3719520"/>
          </a:xfrm>
          <a:prstGeom prst="rect">
            <a:avLst/>
          </a:prstGeom>
        </p:spPr>
        <p:txBody>
          <a:bodyPr lIns="90000" tIns="45000" rIns="90000" bIns="45000"/>
          <a:lstStyle/>
          <a:p>
            <a:pPr>
              <a:lnSpc>
                <a:spcPct val="100000"/>
              </a:lnSpc>
              <a:buFont typeface="Arial"/>
              <a:buChar char="•"/>
            </a:pPr>
            <a:r>
              <a:rPr lang="lv-LV" sz="1900" b="1">
                <a:solidFill>
                  <a:srgbClr val="535353"/>
                </a:solidFill>
                <a:latin typeface="Calibri"/>
              </a:rPr>
              <a:t>PB method and sum (how is the sum divided)?</a:t>
            </a:r>
            <a:endParaRPr/>
          </a:p>
          <a:p>
            <a:pPr>
              <a:lnSpc>
                <a:spcPct val="100000"/>
              </a:lnSpc>
              <a:buFont typeface="Arial"/>
              <a:buChar char="•"/>
            </a:pPr>
            <a:r>
              <a:rPr lang="lv-LV" sz="1900" b="1">
                <a:solidFill>
                  <a:srgbClr val="535353"/>
                </a:solidFill>
                <a:latin typeface="Calibri"/>
              </a:rPr>
              <a:t>The scale and theme of PB</a:t>
            </a:r>
            <a:endParaRPr/>
          </a:p>
          <a:p>
            <a:pPr>
              <a:lnSpc>
                <a:spcPct val="100000"/>
              </a:lnSpc>
              <a:buFont typeface="Arial"/>
              <a:buChar char="•"/>
            </a:pPr>
            <a:r>
              <a:rPr lang="lv-LV" sz="1900" b="1">
                <a:solidFill>
                  <a:srgbClr val="535353"/>
                </a:solidFill>
                <a:latin typeface="Calibri"/>
              </a:rPr>
              <a:t>Resources; </a:t>
            </a:r>
            <a:r>
              <a:rPr lang="lv-LV" sz="1900">
                <a:solidFill>
                  <a:srgbClr val="535353"/>
                </a:solidFill>
                <a:latin typeface="Calibri"/>
              </a:rPr>
              <a:t>personnel, communications, technical solutions, spaces</a:t>
            </a:r>
            <a:endParaRPr/>
          </a:p>
          <a:p>
            <a:pPr>
              <a:lnSpc>
                <a:spcPct val="100000"/>
              </a:lnSpc>
              <a:buFont typeface="Arial"/>
              <a:buChar char="•"/>
            </a:pPr>
            <a:r>
              <a:rPr lang="lv-LV" sz="1900" b="1">
                <a:solidFill>
                  <a:srgbClr val="535353"/>
                </a:solidFill>
                <a:latin typeface="Calibri"/>
              </a:rPr>
              <a:t>Giving ideas/proposals; </a:t>
            </a:r>
            <a:r>
              <a:rPr lang="lv-LV" sz="1900">
                <a:solidFill>
                  <a:srgbClr val="535353"/>
                </a:solidFill>
                <a:latin typeface="Calibri"/>
              </a:rPr>
              <a:t>From whom, on which themes, how are they checked?</a:t>
            </a:r>
            <a:endParaRPr/>
          </a:p>
          <a:p>
            <a:pPr>
              <a:lnSpc>
                <a:spcPct val="100000"/>
              </a:lnSpc>
              <a:buFont typeface="Arial"/>
              <a:buChar char="•"/>
            </a:pPr>
            <a:r>
              <a:rPr lang="lv-LV" sz="1900" b="1">
                <a:solidFill>
                  <a:srgbClr val="535353"/>
                </a:solidFill>
                <a:latin typeface="Calibri"/>
              </a:rPr>
              <a:t>Presenting proposals; </a:t>
            </a:r>
            <a:r>
              <a:rPr lang="lv-LV" sz="1900">
                <a:solidFill>
                  <a:srgbClr val="535353"/>
                </a:solidFill>
                <a:latin typeface="Calibri"/>
              </a:rPr>
              <a:t>how, where, is there also co-creation?</a:t>
            </a:r>
            <a:endParaRPr/>
          </a:p>
          <a:p>
            <a:pPr>
              <a:lnSpc>
                <a:spcPct val="100000"/>
              </a:lnSpc>
              <a:buFont typeface="Arial"/>
              <a:buChar char="•"/>
            </a:pPr>
            <a:r>
              <a:rPr lang="lv-LV" sz="1900" b="1">
                <a:solidFill>
                  <a:srgbClr val="535353"/>
                </a:solidFill>
                <a:latin typeface="Calibri"/>
              </a:rPr>
              <a:t>Voting; </a:t>
            </a:r>
            <a:r>
              <a:rPr lang="lv-LV" sz="1900">
                <a:solidFill>
                  <a:srgbClr val="535353"/>
                </a:solidFill>
                <a:latin typeface="Calibri"/>
              </a:rPr>
              <a:t>Age limit, amount of votes, reaching different groups of inhabitants</a:t>
            </a:r>
            <a:endParaRPr/>
          </a:p>
          <a:p>
            <a:pPr>
              <a:lnSpc>
                <a:spcPct val="100000"/>
              </a:lnSpc>
              <a:buFont typeface="Arial"/>
              <a:buChar char="•"/>
            </a:pPr>
            <a:r>
              <a:rPr lang="lv-LV" sz="1900" b="1">
                <a:solidFill>
                  <a:srgbClr val="535353"/>
                </a:solidFill>
                <a:latin typeface="Calibri"/>
              </a:rPr>
              <a:t>Implementation</a:t>
            </a:r>
            <a:r>
              <a:rPr lang="lv-LV" sz="1900">
                <a:solidFill>
                  <a:srgbClr val="535353"/>
                </a:solidFill>
                <a:latin typeface="Calibri"/>
              </a:rPr>
              <a:t> of proposals; How, with whom, how was the money divided?</a:t>
            </a:r>
            <a:endParaRPr/>
          </a:p>
          <a:p>
            <a:pPr>
              <a:lnSpc>
                <a:spcPct val="100000"/>
              </a:lnSpc>
              <a:buFont typeface="Arial"/>
              <a:buChar char="•"/>
            </a:pPr>
            <a:r>
              <a:rPr lang="lv-LV" sz="1900" b="1">
                <a:solidFill>
                  <a:srgbClr val="535353"/>
                </a:solidFill>
                <a:latin typeface="Calibri"/>
              </a:rPr>
              <a:t>Tracking and evaluation</a:t>
            </a:r>
            <a:r>
              <a:rPr lang="lv-LV" sz="1900">
                <a:solidFill>
                  <a:srgbClr val="535353"/>
                </a:solidFill>
                <a:latin typeface="Calibri"/>
              </a:rPr>
              <a:t>; what happened afterwards, what was implemented?</a:t>
            </a:r>
            <a:endParaRPr/>
          </a:p>
          <a:p>
            <a:pPr>
              <a:lnSpc>
                <a:spcPct val="100000"/>
              </a:lnSpc>
              <a:buFont typeface="Arial"/>
              <a:buChar char="•"/>
            </a:pPr>
            <a:r>
              <a:rPr lang="lv-LV" sz="1900" b="1">
                <a:solidFill>
                  <a:srgbClr val="535353"/>
                </a:solidFill>
                <a:latin typeface="Calibri"/>
              </a:rPr>
              <a:t>Communication</a:t>
            </a:r>
            <a:r>
              <a:rPr lang="lv-LV" sz="1900">
                <a:solidFill>
                  <a:srgbClr val="535353"/>
                </a:solidFill>
                <a:latin typeface="Calibri"/>
              </a:rPr>
              <a:t> through out the project</a:t>
            </a:r>
            <a:endParaRPr/>
          </a:p>
          <a:p>
            <a:pPr>
              <a:lnSpc>
                <a:spcPct val="100000"/>
              </a:lnSpc>
              <a:buFont typeface="Arial"/>
              <a:buChar char="•"/>
            </a:pPr>
            <a:r>
              <a:rPr lang="lv-LV" sz="1900" b="1">
                <a:solidFill>
                  <a:srgbClr val="535353"/>
                </a:solidFill>
                <a:latin typeface="Calibri"/>
                <a:ea typeface="Calibri"/>
              </a:rPr>
              <a:t>Organizational context:</a:t>
            </a:r>
            <a:r>
              <a:rPr lang="lv-LV" sz="1900">
                <a:solidFill>
                  <a:srgbClr val="535353"/>
                </a:solidFill>
                <a:latin typeface="Calibri"/>
                <a:ea typeface="Calibri"/>
              </a:rPr>
              <a:t> structures, set of rules, strategies, attitudes within the org. towards participating people;</a:t>
            </a:r>
            <a:endParaRPr/>
          </a:p>
          <a:p>
            <a:pPr>
              <a:lnSpc>
                <a:spcPct val="100000"/>
              </a:lnSpc>
            </a:pP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6426360" y="178920"/>
            <a:ext cx="2056680" cy="364320"/>
          </a:xfrm>
          <a:prstGeom prst="rect">
            <a:avLst/>
          </a:prstGeom>
        </p:spPr>
        <p:txBody>
          <a:bodyPr lIns="90000" tIns="45000" rIns="90000" bIns="45000"/>
          <a:lstStyle/>
          <a:p>
            <a:pPr>
              <a:lnSpc>
                <a:spcPct val="100000"/>
              </a:lnSpc>
            </a:pPr>
            <a:fld id="{918FEB68-713A-46F5-9324-35C37427EC55}" type="slidenum">
              <a:rPr lang="lv-LV">
                <a:solidFill>
                  <a:srgbClr val="000000"/>
                </a:solidFill>
                <a:latin typeface="Calibri"/>
              </a:rPr>
              <a:t>4</a:t>
            </a:fld>
            <a:endParaRPr/>
          </a:p>
        </p:txBody>
      </p:sp>
      <p:sp>
        <p:nvSpPr>
          <p:cNvPr id="117"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Developing PB: What?</a:t>
            </a:r>
            <a:endParaRPr/>
          </a:p>
        </p:txBody>
      </p:sp>
      <p:sp>
        <p:nvSpPr>
          <p:cNvPr id="118" name="CustomShape 3"/>
          <p:cNvSpPr/>
          <p:nvPr/>
        </p:nvSpPr>
        <p:spPr>
          <a:xfrm>
            <a:off x="474840" y="1233360"/>
            <a:ext cx="8358120" cy="4338720"/>
          </a:xfrm>
          <a:prstGeom prst="rect">
            <a:avLst/>
          </a:prstGeom>
        </p:spPr>
      </p:sp>
      <p:sp>
        <p:nvSpPr>
          <p:cNvPr id="119" name="CustomShape 4"/>
          <p:cNvSpPr/>
          <p:nvPr/>
        </p:nvSpPr>
        <p:spPr>
          <a:xfrm>
            <a:off x="735840" y="240840"/>
            <a:ext cx="7670520" cy="274320"/>
          </a:xfrm>
          <a:prstGeom prst="rect">
            <a:avLst/>
          </a:prstGeom>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6426360" y="178920"/>
            <a:ext cx="2056680" cy="364320"/>
          </a:xfrm>
          <a:prstGeom prst="rect">
            <a:avLst/>
          </a:prstGeom>
        </p:spPr>
        <p:txBody>
          <a:bodyPr lIns="90000" tIns="45000" rIns="90000" bIns="45000"/>
          <a:lstStyle/>
          <a:p>
            <a:pPr>
              <a:lnSpc>
                <a:spcPct val="100000"/>
              </a:lnSpc>
            </a:pPr>
            <a:fld id="{46E2E043-C72F-403B-9692-97A1C1E82EEF}" type="slidenum">
              <a:rPr lang="lv-LV">
                <a:solidFill>
                  <a:srgbClr val="000000"/>
                </a:solidFill>
                <a:latin typeface="Calibri"/>
              </a:rPr>
              <a:t>40</a:t>
            </a:fld>
            <a:endParaRPr/>
          </a:p>
        </p:txBody>
      </p:sp>
      <p:sp>
        <p:nvSpPr>
          <p:cNvPr id="363" name="CustomShape 2"/>
          <p:cNvSpPr/>
          <p:nvPr/>
        </p:nvSpPr>
        <p:spPr>
          <a:xfrm>
            <a:off x="720000" y="19620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Tips from Finland</a:t>
            </a:r>
            <a:endParaRPr/>
          </a:p>
        </p:txBody>
      </p:sp>
      <p:sp>
        <p:nvSpPr>
          <p:cNvPr id="364" name="CustomShape 3"/>
          <p:cNvSpPr/>
          <p:nvPr/>
        </p:nvSpPr>
        <p:spPr>
          <a:xfrm>
            <a:off x="735840" y="1368000"/>
            <a:ext cx="7670160" cy="3647520"/>
          </a:xfrm>
          <a:prstGeom prst="rect">
            <a:avLst/>
          </a:prstGeom>
        </p:spPr>
        <p:txBody>
          <a:bodyPr lIns="90000" tIns="45000" rIns="90000" bIns="45000"/>
          <a:lstStyle/>
          <a:p>
            <a:pPr>
              <a:lnSpc>
                <a:spcPct val="100000"/>
              </a:lnSpc>
            </a:pPr>
            <a:r>
              <a:rPr lang="lv-LV" sz="1600">
                <a:solidFill>
                  <a:srgbClr val="535353"/>
                </a:solidFill>
                <a:latin typeface="Calibri"/>
              </a:rPr>
              <a:t>The municipality of Tuusula has just finished their third PB run and in the process tripled everything – ideas given as well as number of votes. They have found these things usefull:</a:t>
            </a:r>
            <a:endParaRPr/>
          </a:p>
          <a:p>
            <a:pPr>
              <a:lnSpc>
                <a:spcPct val="100000"/>
              </a:lnSpc>
            </a:pPr>
            <a:endParaRPr/>
          </a:p>
          <a:p>
            <a:pPr>
              <a:lnSpc>
                <a:spcPct val="100000"/>
              </a:lnSpc>
              <a:buFont typeface="Arial"/>
              <a:buChar char="•"/>
            </a:pPr>
            <a:r>
              <a:rPr lang="lv-LV" sz="1600">
                <a:solidFill>
                  <a:srgbClr val="535353"/>
                </a:solidFill>
                <a:latin typeface="Calibri"/>
              </a:rPr>
              <a:t>Use people with similar backround/experience as icebreakers when contacting special needs groups and building trust</a:t>
            </a:r>
            <a:endParaRPr/>
          </a:p>
          <a:p>
            <a:pPr>
              <a:lnSpc>
                <a:spcPct val="100000"/>
              </a:lnSpc>
              <a:buFont typeface="Arial"/>
              <a:buChar char="•"/>
            </a:pPr>
            <a:r>
              <a:rPr lang="lv-LV" sz="1600">
                <a:solidFill>
                  <a:srgbClr val="535353"/>
                </a:solidFill>
                <a:latin typeface="Calibri"/>
              </a:rPr>
              <a:t>Use the expertice of personnel working with special needs groups</a:t>
            </a:r>
            <a:endParaRPr/>
          </a:p>
          <a:p>
            <a:pPr>
              <a:lnSpc>
                <a:spcPct val="100000"/>
              </a:lnSpc>
              <a:buFont typeface="Arial"/>
              <a:buChar char="•"/>
            </a:pPr>
            <a:r>
              <a:rPr lang="lv-LV" sz="1600">
                <a:solidFill>
                  <a:srgbClr val="535353"/>
                </a:solidFill>
                <a:latin typeface="Calibri"/>
              </a:rPr>
              <a:t>All material should be in an easy to read and comprehensible language/format</a:t>
            </a:r>
            <a:endParaRPr/>
          </a:p>
          <a:p>
            <a:pPr>
              <a:lnSpc>
                <a:spcPct val="100000"/>
              </a:lnSpc>
              <a:buFont typeface="Arial"/>
              <a:buChar char="•"/>
            </a:pPr>
            <a:r>
              <a:rPr lang="lv-LV" sz="1600">
                <a:solidFill>
                  <a:srgbClr val="535353"/>
                </a:solidFill>
                <a:latin typeface="Calibri"/>
              </a:rPr>
              <a:t>Remember different language versions (In Tuusula material in Finnish and English)</a:t>
            </a:r>
            <a:endParaRPr/>
          </a:p>
          <a:p>
            <a:pPr>
              <a:lnSpc>
                <a:spcPct val="100000"/>
              </a:lnSpc>
              <a:buFont typeface="Arial"/>
              <a:buChar char="•"/>
            </a:pPr>
            <a:r>
              <a:rPr lang="lv-LV" sz="1600">
                <a:solidFill>
                  <a:srgbClr val="535353"/>
                </a:solidFill>
                <a:latin typeface="Calibri"/>
              </a:rPr>
              <a:t>Use pictures to assist in building common understanding if there is a language barrier</a:t>
            </a:r>
            <a:endParaRPr/>
          </a:p>
          <a:p>
            <a:pPr>
              <a:lnSpc>
                <a:spcPct val="100000"/>
              </a:lnSpc>
              <a:buFont typeface="Arial"/>
              <a:buChar char="•"/>
            </a:pPr>
            <a:r>
              <a:rPr lang="lv-LV" sz="1600">
                <a:solidFill>
                  <a:srgbClr val="535353"/>
                </a:solidFill>
                <a:latin typeface="Calibri"/>
              </a:rPr>
              <a:t>In Tuusula, they found it challenging to reach families in peak years (with small children) so they went to family/childrens events, used storycrafting etc.</a:t>
            </a:r>
            <a:endParaRPr/>
          </a:p>
          <a:p>
            <a:pPr>
              <a:lnSpc>
                <a:spcPct val="100000"/>
              </a:lnSpc>
              <a:buFont typeface="Arial"/>
              <a:buChar char="•"/>
            </a:pPr>
            <a:r>
              <a:rPr lang="lv-LV" sz="1600">
                <a:solidFill>
                  <a:srgbClr val="535353"/>
                </a:solidFill>
                <a:latin typeface="Calibri"/>
              </a:rPr>
              <a:t>A PB suppliment in a local inhabitant magazine posted to all homes in the area worked well.</a:t>
            </a:r>
            <a:endParaRPr/>
          </a:p>
          <a:p>
            <a:pPr>
              <a:lnSpc>
                <a:spcPct val="100000"/>
              </a:lnSpc>
              <a:buFont typeface="Arial"/>
              <a:buChar char="•"/>
            </a:pPr>
            <a:r>
              <a:rPr lang="lv-LV" sz="1600">
                <a:solidFill>
                  <a:srgbClr val="535353"/>
                </a:solidFill>
                <a:latin typeface="Calibri"/>
              </a:rPr>
              <a:t>Members of the youth counsil were used as spokes persons in schools – this worked well</a:t>
            </a:r>
            <a:endParaRPr/>
          </a:p>
          <a:p>
            <a:pPr>
              <a:lnSpc>
                <a:spcPct val="100000"/>
              </a:lnSpc>
              <a:buFont typeface="Arial"/>
              <a:buChar char="•"/>
            </a:pPr>
            <a:r>
              <a:rPr lang="lv-LV" sz="1600">
                <a:solidFill>
                  <a:srgbClr val="535353"/>
                </a:solidFill>
                <a:latin typeface="Calibri"/>
              </a:rPr>
              <a:t>Attending a local winter carnewal that was held at the time of the voting was also successfull.</a:t>
            </a:r>
            <a:endParaRPr/>
          </a:p>
          <a:p>
            <a:pPr>
              <a:lnSpc>
                <a:spcPct val="100000"/>
              </a:lnSpc>
            </a:pPr>
            <a:endParaRPr/>
          </a:p>
          <a:p>
            <a:pPr>
              <a:lnSpc>
                <a:spcPct val="100000"/>
              </a:lnSpc>
            </a:pPr>
            <a:endParaRPr/>
          </a:p>
        </p:txBody>
      </p:sp>
      <p:sp>
        <p:nvSpPr>
          <p:cNvPr id="365" name="CustomShape 4"/>
          <p:cNvSpPr/>
          <p:nvPr/>
        </p:nvSpPr>
        <p:spPr>
          <a:xfrm>
            <a:off x="735840" y="240840"/>
            <a:ext cx="7670520" cy="274320"/>
          </a:xfrm>
          <a:prstGeom prst="rect">
            <a:avLst/>
          </a:prstGeom>
        </p:spPr>
      </p:sp>
      <p:sp>
        <p:nvSpPr>
          <p:cNvPr id="366" name="CustomShape 5"/>
          <p:cNvSpPr/>
          <p:nvPr/>
        </p:nvSpPr>
        <p:spPr>
          <a:xfrm>
            <a:off x="914400" y="6028920"/>
            <a:ext cx="2973240" cy="424800"/>
          </a:xfrm>
          <a:prstGeom prst="rect">
            <a:avLst/>
          </a:prstGeom>
        </p:spPr>
        <p:txBody>
          <a:bodyPr lIns="90000" tIns="45000" rIns="90000" bIns="45000"/>
          <a:lstStyle/>
          <a:p>
            <a:pPr>
              <a:lnSpc>
                <a:spcPct val="100000"/>
              </a:lnSpc>
            </a:pPr>
            <a:r>
              <a:rPr lang="lv-LV" sz="1100">
                <a:solidFill>
                  <a:srgbClr val="000000"/>
                </a:solidFill>
                <a:latin typeface="Calibri"/>
              </a:rPr>
              <a:t>Source: talks with Katja Repo, Community Manager, Tuusula Municipality</a:t>
            </a:r>
            <a:endParaRPr/>
          </a:p>
        </p:txBody>
      </p:sp>
      <p:sp>
        <p:nvSpPr>
          <p:cNvPr id="367" name="CustomShape 6"/>
          <p:cNvSpPr/>
          <p:nvPr/>
        </p:nvSpPr>
        <p:spPr>
          <a:xfrm>
            <a:off x="720000" y="67608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Case Tuusula</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6426360" y="178920"/>
            <a:ext cx="2056680" cy="364320"/>
          </a:xfrm>
          <a:prstGeom prst="rect">
            <a:avLst/>
          </a:prstGeom>
        </p:spPr>
        <p:txBody>
          <a:bodyPr lIns="90000" tIns="45000" rIns="90000" bIns="45000"/>
          <a:lstStyle/>
          <a:p>
            <a:pPr>
              <a:lnSpc>
                <a:spcPct val="100000"/>
              </a:lnSpc>
            </a:pPr>
            <a:fld id="{7ADDB90A-96BC-468A-A727-EB029594C979}" type="slidenum">
              <a:rPr lang="lv-LV">
                <a:solidFill>
                  <a:srgbClr val="000000"/>
                </a:solidFill>
                <a:latin typeface="Calibri"/>
              </a:rPr>
              <a:t>41</a:t>
            </a:fld>
            <a:endParaRPr/>
          </a:p>
        </p:txBody>
      </p:sp>
      <p:sp>
        <p:nvSpPr>
          <p:cNvPr id="369" name="CustomShape 2"/>
          <p:cNvSpPr/>
          <p:nvPr/>
        </p:nvSpPr>
        <p:spPr>
          <a:xfrm>
            <a:off x="735840" y="673560"/>
            <a:ext cx="7273800" cy="810360"/>
          </a:xfrm>
          <a:prstGeom prst="rect">
            <a:avLst/>
          </a:prstGeom>
        </p:spPr>
        <p:txBody>
          <a:bodyPr lIns="90000" tIns="45000" rIns="90000" bIns="45000"/>
          <a:lstStyle/>
          <a:p>
            <a:pPr>
              <a:lnSpc>
                <a:spcPct val="100000"/>
              </a:lnSpc>
            </a:pPr>
            <a:r>
              <a:rPr lang="lv-LV" sz="3200" b="1">
                <a:solidFill>
                  <a:srgbClr val="EE6907"/>
                </a:solidFill>
                <a:latin typeface="Calibri"/>
              </a:rPr>
              <a:t>2. Planning Implementation (Method/Model)</a:t>
            </a:r>
            <a:r>
              <a:rPr lang="lv-LV" sz="3200">
                <a:solidFill>
                  <a:srgbClr val="EE6907"/>
                </a:solidFill>
                <a:latin typeface="Calibri"/>
              </a:rPr>
              <a:t>​</a:t>
            </a:r>
            <a:endParaRPr/>
          </a:p>
        </p:txBody>
      </p:sp>
      <p:sp>
        <p:nvSpPr>
          <p:cNvPr id="370" name="CustomShape 3"/>
          <p:cNvSpPr/>
          <p:nvPr/>
        </p:nvSpPr>
        <p:spPr>
          <a:xfrm>
            <a:off x="735840" y="1862280"/>
            <a:ext cx="7440840" cy="3602520"/>
          </a:xfrm>
          <a:prstGeom prst="rect">
            <a:avLst/>
          </a:prstGeom>
        </p:spPr>
        <p:txBody>
          <a:bodyPr lIns="90000" tIns="45000" rIns="90000" bIns="45000"/>
          <a:lstStyle/>
          <a:p>
            <a:pPr>
              <a:lnSpc>
                <a:spcPct val="100000"/>
              </a:lnSpc>
              <a:buFont typeface="Arial"/>
              <a:buChar char="•"/>
            </a:pPr>
            <a:r>
              <a:rPr lang="lv-LV" sz="2000">
                <a:solidFill>
                  <a:srgbClr val="535353"/>
                </a:solidFill>
                <a:latin typeface="Calibri"/>
              </a:rPr>
              <a:t>When planning PB, one have to take into account certain issues, for example:</a:t>
            </a:r>
            <a:endParaRPr/>
          </a:p>
          <a:p>
            <a:pPr lvl="1">
              <a:lnSpc>
                <a:spcPct val="100000"/>
              </a:lnSpc>
              <a:buFont typeface="Arial"/>
              <a:buChar char="•"/>
            </a:pPr>
            <a:r>
              <a:rPr lang="lv-LV" sz="2000">
                <a:solidFill>
                  <a:srgbClr val="535353"/>
                </a:solidFill>
                <a:latin typeface="Calibri"/>
              </a:rPr>
              <a:t>Organisational context: structures, set of rules, strategies, organizational culture (e.g. resistance to change, bureaucrazy vs. agility), organizational attitudes towards participating people, size of organization</a:t>
            </a:r>
            <a:endParaRPr/>
          </a:p>
          <a:p>
            <a:pPr lvl="1">
              <a:lnSpc>
                <a:spcPct val="100000"/>
              </a:lnSpc>
              <a:buFont typeface="Arial"/>
              <a:buChar char="•"/>
            </a:pPr>
            <a:r>
              <a:rPr lang="lv-LV" sz="2000">
                <a:solidFill>
                  <a:srgbClr val="535353"/>
                </a:solidFill>
                <a:latin typeface="Calibri"/>
              </a:rPr>
              <a:t>Is there enough organisational and management support to conduct a proper process?</a:t>
            </a:r>
            <a:endParaRPr/>
          </a:p>
          <a:p>
            <a:pPr lvl="1">
              <a:lnSpc>
                <a:spcPct val="100000"/>
              </a:lnSpc>
              <a:buFont typeface="Arial"/>
              <a:buChar char="•"/>
            </a:pPr>
            <a:r>
              <a:rPr lang="lv-LV" sz="2000">
                <a:solidFill>
                  <a:srgbClr val="535353"/>
                </a:solidFill>
                <a:latin typeface="Calibri"/>
              </a:rPr>
              <a:t>Resources: Is there enough resources  (money, staff, know-how, it-solutions, communication, time,...) to conduct a proper process </a:t>
            </a:r>
            <a:endParaRPr/>
          </a:p>
          <a:p>
            <a:pPr lvl="1">
              <a:lnSpc>
                <a:spcPct val="100000"/>
              </a:lnSpc>
              <a:buFont typeface="Arial"/>
              <a:buChar char="•"/>
            </a:pPr>
            <a:r>
              <a:rPr lang="lv-LV" sz="2000">
                <a:solidFill>
                  <a:srgbClr val="535353"/>
                </a:solidFill>
                <a:latin typeface="Calibri"/>
              </a:rPr>
              <a:t>How are the citizens, especially the silent groups reached?</a:t>
            </a:r>
            <a:endParaRPr/>
          </a:p>
          <a:p>
            <a:pPr lvl="1">
              <a:lnSpc>
                <a:spcPct val="100000"/>
              </a:lnSpc>
              <a:buFont typeface="Arial"/>
              <a:buChar char="•"/>
            </a:pPr>
            <a:r>
              <a:rPr lang="lv-LV" sz="2000">
                <a:solidFill>
                  <a:srgbClr val="535353"/>
                </a:solidFill>
                <a:latin typeface="Calibri"/>
              </a:rPr>
              <a:t>What is done in other municipalities? (benchmarking)</a:t>
            </a: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371" name="CustomShape 4"/>
          <p:cNvSpPr/>
          <p:nvPr/>
        </p:nvSpPr>
        <p:spPr>
          <a:xfrm>
            <a:off x="735840" y="240840"/>
            <a:ext cx="7670520" cy="274320"/>
          </a:xfrm>
          <a:prstGeom prst="rect">
            <a:avLst/>
          </a:prstGeom>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696960" y="2883600"/>
            <a:ext cx="7666920" cy="721440"/>
          </a:xfrm>
          <a:prstGeom prst="rect">
            <a:avLst/>
          </a:prstGeom>
        </p:spPr>
        <p:txBody>
          <a:bodyPr lIns="90000" tIns="45000" rIns="90000" bIns="45000"/>
          <a:lstStyle/>
          <a:p>
            <a:pPr>
              <a:lnSpc>
                <a:spcPct val="100000"/>
              </a:lnSpc>
            </a:pPr>
            <a:r>
              <a:rPr lang="lv-LV" sz="4200" b="1">
                <a:solidFill>
                  <a:srgbClr val="FFFFFF"/>
                </a:solidFill>
                <a:latin typeface="Calibri"/>
              </a:rPr>
              <a:t>2.4. EVALUATION</a:t>
            </a:r>
            <a:endParaRPr/>
          </a:p>
        </p:txBody>
      </p:sp>
      <p:sp>
        <p:nvSpPr>
          <p:cNvPr id="373" name="CustomShape 2"/>
          <p:cNvSpPr/>
          <p:nvPr/>
        </p:nvSpPr>
        <p:spPr>
          <a:xfrm>
            <a:off x="7086600" y="179280"/>
            <a:ext cx="2056680" cy="364320"/>
          </a:xfrm>
          <a:prstGeom prst="rect">
            <a:avLst/>
          </a:prstGeom>
        </p:spPr>
        <p:txBody>
          <a:bodyPr lIns="90000" tIns="45000" rIns="90000" bIns="45000"/>
          <a:lstStyle/>
          <a:p>
            <a:pPr>
              <a:lnSpc>
                <a:spcPct val="100000"/>
              </a:lnSpc>
            </a:pPr>
            <a:fld id="{D22FD2B2-8FCC-4AEC-9DF0-8151CEC8B9A5}" type="slidenum">
              <a:rPr lang="lv-LV">
                <a:solidFill>
                  <a:srgbClr val="000000"/>
                </a:solidFill>
                <a:latin typeface="Calibri"/>
              </a:r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6426360" y="178920"/>
            <a:ext cx="2056680" cy="364320"/>
          </a:xfrm>
          <a:prstGeom prst="rect">
            <a:avLst/>
          </a:prstGeom>
        </p:spPr>
        <p:txBody>
          <a:bodyPr lIns="90000" tIns="45000" rIns="90000" bIns="45000"/>
          <a:lstStyle/>
          <a:p>
            <a:pPr>
              <a:lnSpc>
                <a:spcPct val="100000"/>
              </a:lnSpc>
            </a:pPr>
            <a:fld id="{31CB38F9-C176-4372-BEE8-BC34A17EA173}" type="slidenum">
              <a:rPr lang="lv-LV">
                <a:solidFill>
                  <a:srgbClr val="000000"/>
                </a:solidFill>
                <a:latin typeface="Calibri"/>
              </a:rPr>
              <a:t>43</a:t>
            </a:fld>
            <a:endParaRPr/>
          </a:p>
        </p:txBody>
      </p:sp>
      <p:sp>
        <p:nvSpPr>
          <p:cNvPr id="375" name="CustomShape 2"/>
          <p:cNvSpPr/>
          <p:nvPr/>
        </p:nvSpPr>
        <p:spPr>
          <a:xfrm>
            <a:off x="735840" y="64044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4. Evaluation</a:t>
            </a:r>
            <a:endParaRPr/>
          </a:p>
        </p:txBody>
      </p:sp>
      <p:sp>
        <p:nvSpPr>
          <p:cNvPr id="376" name="CustomShape 3"/>
          <p:cNvSpPr/>
          <p:nvPr/>
        </p:nvSpPr>
        <p:spPr>
          <a:xfrm>
            <a:off x="735840" y="110196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Example of Tools</a:t>
            </a:r>
            <a:endParaRPr/>
          </a:p>
        </p:txBody>
      </p:sp>
      <p:sp>
        <p:nvSpPr>
          <p:cNvPr id="377" name="CustomShape 4"/>
          <p:cNvSpPr/>
          <p:nvPr/>
        </p:nvSpPr>
        <p:spPr>
          <a:xfrm>
            <a:off x="735840" y="1728000"/>
            <a:ext cx="7300800" cy="3314160"/>
          </a:xfrm>
          <a:prstGeom prst="rect">
            <a:avLst/>
          </a:prstGeom>
        </p:spPr>
        <p:txBody>
          <a:bodyPr lIns="90000" tIns="45000" rIns="90000" bIns="45000"/>
          <a:lstStyle/>
          <a:p>
            <a:pPr>
              <a:lnSpc>
                <a:spcPct val="100000"/>
              </a:lnSpc>
            </a:pPr>
            <a:r>
              <a:rPr lang="lv-LV" sz="2000">
                <a:solidFill>
                  <a:srgbClr val="535353"/>
                </a:solidFill>
                <a:latin typeface="Calibri"/>
              </a:rPr>
              <a:t>Being able to show results and improvements made on a concrete level has a key role in convincing society of the positive nature of PB and justifying the joint municipal resources that are spent. This calls for easy access tools to enable municipalities to follow their progress.</a:t>
            </a:r>
            <a:endParaRPr/>
          </a:p>
          <a:p>
            <a:pPr>
              <a:lnSpc>
                <a:spcPct val="100000"/>
              </a:lnSpc>
            </a:pPr>
            <a:endParaRPr/>
          </a:p>
          <a:p>
            <a:pPr>
              <a:lnSpc>
                <a:spcPct val="100000"/>
              </a:lnSpc>
              <a:buFont typeface="Arial"/>
              <a:buChar char="•"/>
            </a:pPr>
            <a:r>
              <a:rPr lang="lv-LV" sz="2000">
                <a:solidFill>
                  <a:srgbClr val="535353"/>
                </a:solidFill>
                <a:latin typeface="Calibri"/>
              </a:rPr>
              <a:t>One example is a first framework for a specific tool for evaluating participatory processes and methods “Yhteisluomisen tutka” that roughly translated to Co-Creation Radar. It has been developed by Finnish researchers Rask &amp; Ertiö in 2019 and can be used to measure the effectiveness of methods used in PB as well as the actions taken (implementations).</a:t>
            </a:r>
            <a:endParaRPr/>
          </a:p>
          <a:p>
            <a:pPr>
              <a:lnSpc>
                <a:spcPct val="100000"/>
              </a:lnSpc>
            </a:pPr>
            <a:endParaRPr/>
          </a:p>
        </p:txBody>
      </p:sp>
      <p:sp>
        <p:nvSpPr>
          <p:cNvPr id="378" name="CustomShape 5"/>
          <p:cNvSpPr/>
          <p:nvPr/>
        </p:nvSpPr>
        <p:spPr>
          <a:xfrm>
            <a:off x="735840" y="240840"/>
            <a:ext cx="7670520" cy="274320"/>
          </a:xfrm>
          <a:prstGeom prst="rect">
            <a:avLst/>
          </a:prstGeom>
        </p:spPr>
      </p:sp>
      <p:sp>
        <p:nvSpPr>
          <p:cNvPr id="379" name="CustomShape 6"/>
          <p:cNvSpPr/>
          <p:nvPr/>
        </p:nvSpPr>
        <p:spPr>
          <a:xfrm>
            <a:off x="735840" y="5930640"/>
            <a:ext cx="6896160" cy="927000"/>
          </a:xfrm>
          <a:prstGeom prst="rect">
            <a:avLst/>
          </a:prstGeom>
        </p:spPr>
        <p:txBody>
          <a:bodyPr lIns="90000" tIns="45000" rIns="90000" bIns="45000"/>
          <a:lstStyle/>
          <a:p>
            <a:pPr>
              <a:lnSpc>
                <a:spcPct val="100000"/>
              </a:lnSpc>
            </a:pPr>
            <a:r>
              <a:rPr lang="lv-LV" sz="1100">
                <a:solidFill>
                  <a:srgbClr val="000000"/>
                </a:solidFill>
                <a:latin typeface="Calibri"/>
              </a:rPr>
              <a:t>Source: Loipponen &amp; Heinonen, Smart Business Annual Review 2019 based on Rask &amp; Ertiö 2019, Yhteisluomisen tutka – Malli osallisuustoiminnan kokonaisvaltaiseen arviointiin. Available at: https://www.theseus.fi/bitstream/handle/10024/263443/LAMK_2019_53.pdf?sequence=6</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CustomShape 1"/>
          <p:cNvSpPr/>
          <p:nvPr/>
        </p:nvSpPr>
        <p:spPr>
          <a:xfrm>
            <a:off x="6426360" y="178920"/>
            <a:ext cx="2056680" cy="364320"/>
          </a:xfrm>
          <a:prstGeom prst="rect">
            <a:avLst/>
          </a:prstGeom>
        </p:spPr>
        <p:txBody>
          <a:bodyPr lIns="90000" tIns="45000" rIns="90000" bIns="45000"/>
          <a:lstStyle/>
          <a:p>
            <a:pPr>
              <a:lnSpc>
                <a:spcPct val="100000"/>
              </a:lnSpc>
            </a:pPr>
            <a:fld id="{899EF255-805F-44EF-8A0E-2120265B8BA7}" type="slidenum">
              <a:rPr lang="lv-LV">
                <a:solidFill>
                  <a:srgbClr val="000000"/>
                </a:solidFill>
                <a:latin typeface="Calibri"/>
              </a:rPr>
              <a:t>44</a:t>
            </a:fld>
            <a:endParaRPr/>
          </a:p>
        </p:txBody>
      </p:sp>
      <p:sp>
        <p:nvSpPr>
          <p:cNvPr id="381"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4. EVALUATION: Case OmaStadi, Helsinki</a:t>
            </a:r>
            <a:endParaRPr/>
          </a:p>
        </p:txBody>
      </p:sp>
      <p:sp>
        <p:nvSpPr>
          <p:cNvPr id="382"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BiBu Mid-Term Review</a:t>
            </a:r>
            <a:endParaRPr/>
          </a:p>
        </p:txBody>
      </p:sp>
      <p:sp>
        <p:nvSpPr>
          <p:cNvPr id="383" name="CustomShape 4"/>
          <p:cNvSpPr/>
          <p:nvPr/>
        </p:nvSpPr>
        <p:spPr>
          <a:xfrm>
            <a:off x="735840" y="240840"/>
            <a:ext cx="7670520" cy="274320"/>
          </a:xfrm>
          <a:prstGeom prst="rect">
            <a:avLst/>
          </a:prstGeom>
        </p:spPr>
      </p:sp>
      <p:sp>
        <p:nvSpPr>
          <p:cNvPr id="384" name="CustomShape 5"/>
          <p:cNvSpPr/>
          <p:nvPr/>
        </p:nvSpPr>
        <p:spPr>
          <a:xfrm>
            <a:off x="735840" y="5908680"/>
            <a:ext cx="6968160" cy="759600"/>
          </a:xfrm>
          <a:prstGeom prst="rect">
            <a:avLst/>
          </a:prstGeom>
        </p:spPr>
        <p:txBody>
          <a:bodyPr lIns="90000" tIns="45000" rIns="90000" bIns="45000"/>
          <a:lstStyle/>
          <a:p>
            <a:pPr>
              <a:lnSpc>
                <a:spcPct val="100000"/>
              </a:lnSpc>
            </a:pPr>
            <a:r>
              <a:rPr lang="lv-LV" sz="1100">
                <a:solidFill>
                  <a:srgbClr val="000000"/>
                </a:solidFill>
                <a:latin typeface="Calibri"/>
              </a:rPr>
              <a:t>Source: Direct quote from blog post on OmaStadi PBs’ Mid-Term evaluation by BiBu [Read 3.6.2020] Available at: https://www.democraticinnovations.com/2019/11/20/seven-recommendations-for-participatory-budgeting/</a:t>
            </a:r>
            <a:endParaRPr/>
          </a:p>
        </p:txBody>
      </p:sp>
      <p:sp>
        <p:nvSpPr>
          <p:cNvPr id="385" name="CustomShape 6"/>
          <p:cNvSpPr/>
          <p:nvPr/>
        </p:nvSpPr>
        <p:spPr>
          <a:xfrm>
            <a:off x="735840" y="1807200"/>
            <a:ext cx="7670160" cy="3758760"/>
          </a:xfrm>
          <a:prstGeom prst="rect">
            <a:avLst/>
          </a:prstGeom>
        </p:spPr>
        <p:txBody>
          <a:bodyPr lIns="90000" tIns="45000" rIns="90000" bIns="45000"/>
          <a:lstStyle/>
          <a:p>
            <a:pPr>
              <a:lnSpc>
                <a:spcPct val="100000"/>
              </a:lnSpc>
            </a:pPr>
            <a:r>
              <a:rPr lang="lv-LV" sz="2000" b="1">
                <a:solidFill>
                  <a:srgbClr val="535353"/>
                </a:solidFill>
                <a:latin typeface="Calibri"/>
              </a:rPr>
              <a:t>Recommendations from </a:t>
            </a:r>
            <a:r>
              <a:rPr lang="lv-LV" sz="2000">
                <a:solidFill>
                  <a:srgbClr val="535353"/>
                </a:solidFill>
                <a:latin typeface="Calibri"/>
              </a:rPr>
              <a:t>University of Helsinki’s research team </a:t>
            </a:r>
            <a:r>
              <a:rPr lang="lv-LV" sz="2000" i="1">
                <a:solidFill>
                  <a:srgbClr val="535353"/>
                </a:solidFill>
                <a:latin typeface="Calibri"/>
              </a:rPr>
              <a:t>(researchers Mikko Rask, Titiana Ertiö, Pekka Tuominen, and Veronica Ahonen):</a:t>
            </a:r>
            <a:endParaRPr/>
          </a:p>
          <a:p>
            <a:pPr>
              <a:lnSpc>
                <a:spcPct val="100000"/>
              </a:lnSpc>
            </a:pPr>
            <a:endParaRPr/>
          </a:p>
          <a:p>
            <a:pPr>
              <a:lnSpc>
                <a:spcPct val="100000"/>
              </a:lnSpc>
            </a:pPr>
            <a:r>
              <a:rPr lang="lv-LV" sz="2000" b="1">
                <a:solidFill>
                  <a:srgbClr val="535353"/>
                </a:solidFill>
                <a:latin typeface="Calibri"/>
              </a:rPr>
              <a:t>1. </a:t>
            </a:r>
            <a:r>
              <a:rPr lang="lv-LV" sz="2000">
                <a:solidFill>
                  <a:srgbClr val="535353"/>
                </a:solidFill>
                <a:latin typeface="Calibri"/>
              </a:rPr>
              <a:t>Transparency and dialogue in implementation can be developed through annual planning and improving the OmaStadi platform. </a:t>
            </a:r>
            <a:endParaRPr/>
          </a:p>
          <a:p>
            <a:pPr>
              <a:lnSpc>
                <a:spcPct val="100000"/>
              </a:lnSpc>
            </a:pPr>
            <a:endParaRPr/>
          </a:p>
          <a:p>
            <a:pPr>
              <a:lnSpc>
                <a:spcPct val="100000"/>
              </a:lnSpc>
            </a:pPr>
            <a:r>
              <a:rPr lang="lv-LV" sz="2000" b="1">
                <a:solidFill>
                  <a:srgbClr val="535353"/>
                </a:solidFill>
                <a:latin typeface="Calibri"/>
              </a:rPr>
              <a:t>2. </a:t>
            </a:r>
            <a:r>
              <a:rPr lang="lv-LV" sz="2000">
                <a:solidFill>
                  <a:srgbClr val="535353"/>
                </a:solidFill>
                <a:latin typeface="Calibri"/>
              </a:rPr>
              <a:t>Measures for supporting the participation of marginalized groups need to be investigated to a larger extent. </a:t>
            </a:r>
            <a:endParaRPr/>
          </a:p>
          <a:p>
            <a:pPr>
              <a:lnSpc>
                <a:spcPct val="100000"/>
              </a:lnSpc>
            </a:pPr>
            <a:endParaRPr/>
          </a:p>
          <a:p>
            <a:pPr>
              <a:lnSpc>
                <a:spcPct val="100000"/>
              </a:lnSpc>
            </a:pPr>
            <a:r>
              <a:rPr lang="lv-LV" sz="2000" b="1">
                <a:solidFill>
                  <a:srgbClr val="535353"/>
                </a:solidFill>
                <a:latin typeface="Calibri"/>
              </a:rPr>
              <a:t>3. </a:t>
            </a:r>
            <a:r>
              <a:rPr lang="lv-LV" sz="2000">
                <a:solidFill>
                  <a:srgbClr val="535353"/>
                </a:solidFill>
                <a:latin typeface="Calibri"/>
              </a:rPr>
              <a:t>The OmaStadi process should be streamlined so that as many ideas as possible advance to the voting stage. </a:t>
            </a:r>
            <a:endParaRPr/>
          </a:p>
          <a:p>
            <a:pPr>
              <a:lnSpc>
                <a:spcPct val="100000"/>
              </a:lnSpc>
            </a:pP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CustomShape 1"/>
          <p:cNvSpPr/>
          <p:nvPr/>
        </p:nvSpPr>
        <p:spPr>
          <a:xfrm>
            <a:off x="6426360" y="178920"/>
            <a:ext cx="2056680" cy="364320"/>
          </a:xfrm>
          <a:prstGeom prst="rect">
            <a:avLst/>
          </a:prstGeom>
        </p:spPr>
        <p:txBody>
          <a:bodyPr lIns="90000" tIns="45000" rIns="90000" bIns="45000"/>
          <a:lstStyle/>
          <a:p>
            <a:pPr>
              <a:lnSpc>
                <a:spcPct val="100000"/>
              </a:lnSpc>
            </a:pPr>
            <a:fld id="{F917EE31-9E80-4622-8666-DD35B7251216}" type="slidenum">
              <a:rPr lang="lv-LV">
                <a:solidFill>
                  <a:srgbClr val="000000"/>
                </a:solidFill>
                <a:latin typeface="Calibri"/>
              </a:rPr>
              <a:t>45</a:t>
            </a:fld>
            <a:endParaRPr/>
          </a:p>
        </p:txBody>
      </p:sp>
      <p:sp>
        <p:nvSpPr>
          <p:cNvPr id="387"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4. EVALUATION: Case OmaStadi, Helsinki</a:t>
            </a:r>
            <a:endParaRPr/>
          </a:p>
        </p:txBody>
      </p:sp>
      <p:sp>
        <p:nvSpPr>
          <p:cNvPr id="388"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BiBu Mid-Term Review</a:t>
            </a:r>
            <a:endParaRPr/>
          </a:p>
        </p:txBody>
      </p:sp>
      <p:sp>
        <p:nvSpPr>
          <p:cNvPr id="389" name="CustomShape 4"/>
          <p:cNvSpPr/>
          <p:nvPr/>
        </p:nvSpPr>
        <p:spPr>
          <a:xfrm>
            <a:off x="735840" y="240840"/>
            <a:ext cx="7670520" cy="274320"/>
          </a:xfrm>
          <a:prstGeom prst="rect">
            <a:avLst/>
          </a:prstGeom>
        </p:spPr>
      </p:sp>
      <p:sp>
        <p:nvSpPr>
          <p:cNvPr id="390" name="CustomShape 5"/>
          <p:cNvSpPr/>
          <p:nvPr/>
        </p:nvSpPr>
        <p:spPr>
          <a:xfrm>
            <a:off x="735840" y="5908680"/>
            <a:ext cx="6968160" cy="759600"/>
          </a:xfrm>
          <a:prstGeom prst="rect">
            <a:avLst/>
          </a:prstGeom>
        </p:spPr>
        <p:txBody>
          <a:bodyPr lIns="90000" tIns="45000" rIns="90000" bIns="45000"/>
          <a:lstStyle/>
          <a:p>
            <a:pPr>
              <a:lnSpc>
                <a:spcPct val="100000"/>
              </a:lnSpc>
            </a:pPr>
            <a:r>
              <a:rPr lang="lv-LV" sz="1100">
                <a:solidFill>
                  <a:srgbClr val="000000"/>
                </a:solidFill>
                <a:latin typeface="Calibri"/>
              </a:rPr>
              <a:t>Source: Direct quote from blog post on OmaStadi PBs’ Mid-Term evaluation by BiBu [Read 3.6.2020] Available at: https://www.democraticinnovations.com/2019/11/20/seven-recommendations-for-participatory-budgeting/</a:t>
            </a:r>
            <a:endParaRPr/>
          </a:p>
        </p:txBody>
      </p:sp>
      <p:sp>
        <p:nvSpPr>
          <p:cNvPr id="391" name="CustomShape 6"/>
          <p:cNvSpPr/>
          <p:nvPr/>
        </p:nvSpPr>
        <p:spPr>
          <a:xfrm>
            <a:off x="735840" y="1548360"/>
            <a:ext cx="7670160" cy="4017600"/>
          </a:xfrm>
          <a:prstGeom prst="rect">
            <a:avLst/>
          </a:prstGeom>
        </p:spPr>
        <p:txBody>
          <a:bodyPr lIns="90000" tIns="45000" rIns="90000" bIns="45000"/>
          <a:lstStyle/>
          <a:p>
            <a:pPr>
              <a:lnSpc>
                <a:spcPct val="100000"/>
              </a:lnSpc>
            </a:pPr>
            <a:r>
              <a:rPr lang="lv-LV" sz="2000" b="1">
                <a:solidFill>
                  <a:srgbClr val="535353"/>
                </a:solidFill>
                <a:latin typeface="Calibri"/>
              </a:rPr>
              <a:t>4. </a:t>
            </a:r>
            <a:r>
              <a:rPr lang="lv-LV" sz="2000">
                <a:solidFill>
                  <a:srgbClr val="535353"/>
                </a:solidFill>
                <a:latin typeface="Calibri"/>
              </a:rPr>
              <a:t>The participate on ecosystem should be developed dynamically and interactively both inside the municipal organization as well as with other stakeholders. </a:t>
            </a:r>
            <a:endParaRPr/>
          </a:p>
          <a:p>
            <a:pPr>
              <a:lnSpc>
                <a:spcPct val="100000"/>
              </a:lnSpc>
            </a:pPr>
            <a:endParaRPr/>
          </a:p>
          <a:p>
            <a:pPr>
              <a:lnSpc>
                <a:spcPct val="100000"/>
              </a:lnSpc>
            </a:pPr>
            <a:r>
              <a:rPr lang="lv-LV" sz="2000" b="1">
                <a:solidFill>
                  <a:srgbClr val="535353"/>
                </a:solidFill>
                <a:latin typeface="Calibri"/>
              </a:rPr>
              <a:t>5. </a:t>
            </a:r>
            <a:r>
              <a:rPr lang="lv-LV" sz="2000">
                <a:solidFill>
                  <a:srgbClr val="535353"/>
                </a:solidFill>
                <a:latin typeface="Calibri"/>
              </a:rPr>
              <a:t>The rules for idea submission should be communicated more clearly and targeting the budget for annually changing themes should be considered. </a:t>
            </a:r>
            <a:endParaRPr/>
          </a:p>
          <a:p>
            <a:pPr>
              <a:lnSpc>
                <a:spcPct val="100000"/>
              </a:lnSpc>
            </a:pPr>
            <a:endParaRPr/>
          </a:p>
          <a:p>
            <a:pPr>
              <a:lnSpc>
                <a:spcPct val="100000"/>
              </a:lnSpc>
            </a:pPr>
            <a:r>
              <a:rPr lang="lv-LV" sz="2000" b="1">
                <a:solidFill>
                  <a:srgbClr val="535353"/>
                </a:solidFill>
                <a:latin typeface="Calibri"/>
              </a:rPr>
              <a:t>6. </a:t>
            </a:r>
            <a:r>
              <a:rPr lang="lv-LV" sz="2000">
                <a:solidFill>
                  <a:srgbClr val="535353"/>
                </a:solidFill>
                <a:latin typeface="Calibri"/>
              </a:rPr>
              <a:t>Evaluation needs to become a permanent component of the OmaStadi implementation and development. </a:t>
            </a:r>
            <a:endParaRPr/>
          </a:p>
          <a:p>
            <a:pPr>
              <a:lnSpc>
                <a:spcPct val="100000"/>
              </a:lnSpc>
            </a:pPr>
            <a:endParaRPr/>
          </a:p>
          <a:p>
            <a:pPr>
              <a:lnSpc>
                <a:spcPct val="100000"/>
              </a:lnSpc>
            </a:pPr>
            <a:r>
              <a:rPr lang="lv-LV" sz="2000" b="1">
                <a:solidFill>
                  <a:srgbClr val="535353"/>
                </a:solidFill>
                <a:latin typeface="Calibri"/>
              </a:rPr>
              <a:t>7. </a:t>
            </a:r>
            <a:r>
              <a:rPr lang="lv-LV" sz="2000">
                <a:solidFill>
                  <a:srgbClr val="535353"/>
                </a:solidFill>
                <a:latin typeface="Calibri"/>
              </a:rPr>
              <a:t>The ideas and proposals submitted by residents should be used in diverse and innovative ways. </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6426360" y="178920"/>
            <a:ext cx="2056680" cy="364320"/>
          </a:xfrm>
          <a:prstGeom prst="rect">
            <a:avLst/>
          </a:prstGeom>
        </p:spPr>
        <p:txBody>
          <a:bodyPr lIns="90000" tIns="45000" rIns="90000" bIns="45000"/>
          <a:lstStyle/>
          <a:p>
            <a:pPr>
              <a:lnSpc>
                <a:spcPct val="100000"/>
              </a:lnSpc>
            </a:pPr>
            <a:fld id="{6E82EE13-157E-4B3C-AC67-2EFDAFA05202}" type="slidenum">
              <a:rPr lang="lv-LV">
                <a:solidFill>
                  <a:srgbClr val="000000"/>
                </a:solidFill>
                <a:latin typeface="Calibri"/>
              </a:rPr>
              <a:t>46</a:t>
            </a:fld>
            <a:endParaRPr/>
          </a:p>
        </p:txBody>
      </p:sp>
      <p:sp>
        <p:nvSpPr>
          <p:cNvPr id="393"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4. Evaluation</a:t>
            </a:r>
            <a:endParaRPr/>
          </a:p>
        </p:txBody>
      </p:sp>
      <p:sp>
        <p:nvSpPr>
          <p:cNvPr id="394" name="CustomShape 3"/>
          <p:cNvSpPr/>
          <p:nvPr/>
        </p:nvSpPr>
        <p:spPr>
          <a:xfrm>
            <a:off x="735840" y="101520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Indicators for evaluating participation from wide perspective</a:t>
            </a:r>
            <a:endParaRPr/>
          </a:p>
        </p:txBody>
      </p:sp>
      <p:sp>
        <p:nvSpPr>
          <p:cNvPr id="395" name="CustomShape 4"/>
          <p:cNvSpPr/>
          <p:nvPr/>
        </p:nvSpPr>
        <p:spPr>
          <a:xfrm>
            <a:off x="735840" y="240840"/>
            <a:ext cx="7670520" cy="274320"/>
          </a:xfrm>
          <a:prstGeom prst="rect">
            <a:avLst/>
          </a:prstGeom>
        </p:spPr>
      </p:sp>
      <p:sp>
        <p:nvSpPr>
          <p:cNvPr id="396" name="CustomShape 5"/>
          <p:cNvSpPr/>
          <p:nvPr/>
        </p:nvSpPr>
        <p:spPr>
          <a:xfrm>
            <a:off x="628560" y="1917000"/>
            <a:ext cx="3885480" cy="4350600"/>
          </a:xfrm>
          <a:prstGeom prst="rect">
            <a:avLst/>
          </a:prstGeom>
        </p:spPr>
        <p:txBody>
          <a:bodyPr lIns="90000" tIns="45000" rIns="90000" bIns="45000"/>
          <a:lstStyle/>
          <a:p>
            <a:pPr>
              <a:lnSpc>
                <a:spcPct val="100000"/>
              </a:lnSpc>
            </a:pPr>
            <a:r>
              <a:rPr lang="lv-LV" sz="2400">
                <a:solidFill>
                  <a:srgbClr val="000000"/>
                </a:solidFill>
                <a:latin typeface="Calibri"/>
              </a:rPr>
              <a:t>Goals: </a:t>
            </a:r>
            <a:endParaRPr/>
          </a:p>
          <a:p>
            <a:pPr lvl="1">
              <a:lnSpc>
                <a:spcPct val="100000"/>
              </a:lnSpc>
              <a:buFont typeface="Arial"/>
              <a:buChar char="•"/>
            </a:pPr>
            <a:r>
              <a:rPr lang="lv-LV" sz="2000">
                <a:solidFill>
                  <a:srgbClr val="000000"/>
                </a:solidFill>
                <a:latin typeface="Calibri"/>
              </a:rPr>
              <a:t>Democracy, </a:t>
            </a:r>
            <a:endParaRPr/>
          </a:p>
          <a:p>
            <a:pPr lvl="1">
              <a:lnSpc>
                <a:spcPct val="100000"/>
              </a:lnSpc>
              <a:buFont typeface="Arial"/>
              <a:buChar char="•"/>
            </a:pPr>
            <a:r>
              <a:rPr lang="lv-LV" sz="2000">
                <a:solidFill>
                  <a:srgbClr val="000000"/>
                </a:solidFill>
                <a:latin typeface="Calibri"/>
              </a:rPr>
              <a:t>Sustainability</a:t>
            </a:r>
            <a:endParaRPr/>
          </a:p>
          <a:p>
            <a:pPr lvl="1">
              <a:lnSpc>
                <a:spcPct val="100000"/>
              </a:lnSpc>
              <a:buFont typeface="Arial"/>
              <a:buChar char="•"/>
            </a:pPr>
            <a:r>
              <a:rPr lang="lv-LV" sz="2000">
                <a:solidFill>
                  <a:srgbClr val="000000"/>
                </a:solidFill>
                <a:latin typeface="Calibri"/>
              </a:rPr>
              <a:t>Topicality</a:t>
            </a:r>
            <a:endParaRPr/>
          </a:p>
          <a:p>
            <a:pPr>
              <a:lnSpc>
                <a:spcPct val="100000"/>
              </a:lnSpc>
            </a:pPr>
            <a:endParaRPr/>
          </a:p>
          <a:p>
            <a:pPr>
              <a:lnSpc>
                <a:spcPct val="100000"/>
              </a:lnSpc>
            </a:pPr>
            <a:r>
              <a:rPr lang="lv-LV" sz="2400">
                <a:solidFill>
                  <a:srgbClr val="000000"/>
                </a:solidFill>
                <a:latin typeface="Calibri"/>
              </a:rPr>
              <a:t>Implementation: </a:t>
            </a:r>
            <a:endParaRPr/>
          </a:p>
          <a:p>
            <a:pPr lvl="1">
              <a:lnSpc>
                <a:spcPct val="100000"/>
              </a:lnSpc>
              <a:buFont typeface="Arial"/>
              <a:buChar char="•"/>
            </a:pPr>
            <a:r>
              <a:rPr lang="lv-LV" sz="2000">
                <a:solidFill>
                  <a:srgbClr val="000000"/>
                </a:solidFill>
                <a:latin typeface="Calibri"/>
              </a:rPr>
              <a:t>Planning and prognosis</a:t>
            </a:r>
            <a:endParaRPr/>
          </a:p>
          <a:p>
            <a:pPr lvl="1">
              <a:lnSpc>
                <a:spcPct val="100000"/>
              </a:lnSpc>
              <a:buFont typeface="Arial"/>
              <a:buChar char="•"/>
            </a:pPr>
            <a:r>
              <a:rPr lang="lv-LV" sz="2000">
                <a:solidFill>
                  <a:srgbClr val="000000"/>
                </a:solidFill>
                <a:latin typeface="Calibri"/>
              </a:rPr>
              <a:t>Quality and effectivity</a:t>
            </a:r>
            <a:endParaRPr/>
          </a:p>
          <a:p>
            <a:pPr lvl="1">
              <a:lnSpc>
                <a:spcPct val="100000"/>
              </a:lnSpc>
              <a:buFont typeface="Arial"/>
              <a:buChar char="•"/>
            </a:pPr>
            <a:r>
              <a:rPr lang="lv-LV" sz="2000">
                <a:solidFill>
                  <a:srgbClr val="000000"/>
                </a:solidFill>
                <a:latin typeface="Calibri"/>
              </a:rPr>
              <a:t>Evaluation</a:t>
            </a:r>
            <a:endParaRPr/>
          </a:p>
          <a:p>
            <a:pPr>
              <a:lnSpc>
                <a:spcPct val="90000"/>
              </a:lnSpc>
            </a:pPr>
            <a:endParaRPr/>
          </a:p>
        </p:txBody>
      </p:sp>
      <p:sp>
        <p:nvSpPr>
          <p:cNvPr id="397" name="CustomShape 6"/>
          <p:cNvSpPr/>
          <p:nvPr/>
        </p:nvSpPr>
        <p:spPr>
          <a:xfrm>
            <a:off x="4629240" y="1886760"/>
            <a:ext cx="3885480" cy="4350600"/>
          </a:xfrm>
          <a:prstGeom prst="rect">
            <a:avLst/>
          </a:prstGeom>
        </p:spPr>
        <p:txBody>
          <a:bodyPr lIns="90000" tIns="45000" rIns="90000" bIns="45000"/>
          <a:lstStyle/>
          <a:p>
            <a:pPr>
              <a:lnSpc>
                <a:spcPct val="100000"/>
              </a:lnSpc>
            </a:pPr>
            <a:r>
              <a:rPr lang="lv-LV" sz="2400">
                <a:solidFill>
                  <a:srgbClr val="000000"/>
                </a:solidFill>
                <a:latin typeface="Calibri"/>
              </a:rPr>
              <a:t>Actors: </a:t>
            </a:r>
            <a:endParaRPr/>
          </a:p>
          <a:p>
            <a:pPr lvl="1">
              <a:lnSpc>
                <a:spcPct val="100000"/>
              </a:lnSpc>
              <a:buFont typeface="Arial"/>
              <a:buChar char="•"/>
            </a:pPr>
            <a:r>
              <a:rPr lang="lv-LV" sz="2000">
                <a:solidFill>
                  <a:srgbClr val="000000"/>
                </a:solidFill>
                <a:latin typeface="Calibri"/>
              </a:rPr>
              <a:t>Representativity</a:t>
            </a:r>
            <a:endParaRPr/>
          </a:p>
          <a:p>
            <a:pPr lvl="1">
              <a:lnSpc>
                <a:spcPct val="100000"/>
              </a:lnSpc>
              <a:buFont typeface="Arial"/>
              <a:buChar char="•"/>
            </a:pPr>
            <a:r>
              <a:rPr lang="lv-LV" sz="2000">
                <a:solidFill>
                  <a:srgbClr val="000000"/>
                </a:solidFill>
                <a:latin typeface="Calibri"/>
              </a:rPr>
              <a:t> Motivation</a:t>
            </a:r>
            <a:endParaRPr/>
          </a:p>
          <a:p>
            <a:pPr lvl="1">
              <a:lnSpc>
                <a:spcPct val="100000"/>
              </a:lnSpc>
              <a:buFont typeface="Arial"/>
              <a:buChar char="•"/>
            </a:pPr>
            <a:r>
              <a:rPr lang="lv-LV" sz="2000">
                <a:solidFill>
                  <a:srgbClr val="000000"/>
                </a:solidFill>
                <a:latin typeface="Calibri"/>
              </a:rPr>
              <a:t> learning </a:t>
            </a:r>
            <a:endParaRPr/>
          </a:p>
          <a:p>
            <a:pPr lvl="1">
              <a:lnSpc>
                <a:spcPct val="100000"/>
              </a:lnSpc>
              <a:buFont typeface="Arial"/>
              <a:buChar char="•"/>
            </a:pPr>
            <a:r>
              <a:rPr lang="lv-LV" sz="2000">
                <a:solidFill>
                  <a:srgbClr val="000000"/>
                </a:solidFill>
                <a:latin typeface="Calibri"/>
              </a:rPr>
              <a:t>empowerment</a:t>
            </a:r>
            <a:endParaRPr/>
          </a:p>
          <a:p>
            <a:pPr>
              <a:lnSpc>
                <a:spcPct val="100000"/>
              </a:lnSpc>
            </a:pPr>
            <a:r>
              <a:rPr lang="lv-LV" sz="2400">
                <a:solidFill>
                  <a:srgbClr val="000000"/>
                </a:solidFill>
                <a:latin typeface="Calibri"/>
              </a:rPr>
              <a:t>Output: </a:t>
            </a:r>
            <a:endParaRPr/>
          </a:p>
          <a:p>
            <a:pPr lvl="1">
              <a:lnSpc>
                <a:spcPct val="100000"/>
              </a:lnSpc>
              <a:buFont typeface="Arial"/>
              <a:buChar char="•"/>
            </a:pPr>
            <a:r>
              <a:rPr lang="lv-LV" sz="2000">
                <a:solidFill>
                  <a:srgbClr val="000000"/>
                </a:solidFill>
                <a:latin typeface="Calibri"/>
              </a:rPr>
              <a:t>Skills and expertise</a:t>
            </a:r>
            <a:endParaRPr/>
          </a:p>
          <a:p>
            <a:pPr lvl="1">
              <a:lnSpc>
                <a:spcPct val="100000"/>
              </a:lnSpc>
              <a:buFont typeface="Arial"/>
              <a:buChar char="•"/>
            </a:pPr>
            <a:r>
              <a:rPr lang="lv-LV" sz="2000">
                <a:solidFill>
                  <a:srgbClr val="000000"/>
                </a:solidFill>
                <a:latin typeface="Calibri"/>
              </a:rPr>
              <a:t>Decision-making and accountability </a:t>
            </a:r>
            <a:endParaRPr/>
          </a:p>
          <a:p>
            <a:pPr lvl="1">
              <a:lnSpc>
                <a:spcPct val="100000"/>
              </a:lnSpc>
              <a:buFont typeface="Arial"/>
              <a:buChar char="•"/>
            </a:pPr>
            <a:r>
              <a:rPr lang="lv-LV" sz="2000">
                <a:solidFill>
                  <a:srgbClr val="000000"/>
                </a:solidFill>
                <a:latin typeface="Calibri"/>
              </a:rPr>
              <a:t>Institutional affects</a:t>
            </a:r>
            <a:endParaRPr/>
          </a:p>
          <a:p>
            <a:pPr>
              <a:lnSpc>
                <a:spcPct val="90000"/>
              </a:lnSpc>
            </a:pPr>
            <a:endParaRPr/>
          </a:p>
        </p:txBody>
      </p:sp>
      <p:sp>
        <p:nvSpPr>
          <p:cNvPr id="398" name="CustomShape 7"/>
          <p:cNvSpPr/>
          <p:nvPr/>
        </p:nvSpPr>
        <p:spPr>
          <a:xfrm flipV="1">
            <a:off x="8132400" y="6633000"/>
            <a:ext cx="6865200" cy="706680"/>
          </a:xfrm>
          <a:prstGeom prst="rect">
            <a:avLst/>
          </a:prstGeom>
        </p:spPr>
        <p:txBody>
          <a:bodyPr lIns="90000" tIns="45000" rIns="90000" bIns="45000"/>
          <a:lstStyle/>
          <a:p>
            <a:pPr>
              <a:lnSpc>
                <a:spcPct val="100000"/>
              </a:lnSpc>
            </a:pPr>
            <a:r>
              <a:rPr lang="lv-LV" sz="1350">
                <a:solidFill>
                  <a:srgbClr val="000000"/>
                </a:solidFill>
                <a:latin typeface="Calibri"/>
              </a:rPr>
              <a:t>Source: Rask, M. &amp; Ertiö, T. (2019): Yhteisluomisen tutka: malli osallisuustoiminnan kokonaisvaltaiseen arviointiin.  Helsingin yliopisto, kuluttajatutkimuskeskus</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6426360" y="178920"/>
            <a:ext cx="2056680" cy="364320"/>
          </a:xfrm>
          <a:prstGeom prst="rect">
            <a:avLst/>
          </a:prstGeom>
        </p:spPr>
        <p:txBody>
          <a:bodyPr lIns="90000" tIns="45000" rIns="90000" bIns="45000"/>
          <a:lstStyle/>
          <a:p>
            <a:pPr>
              <a:lnSpc>
                <a:spcPct val="100000"/>
              </a:lnSpc>
            </a:pPr>
            <a:fld id="{DE4D94D9-3C07-4E6F-859B-B7F01B0C876F}" type="slidenum">
              <a:rPr lang="lv-LV">
                <a:solidFill>
                  <a:srgbClr val="000000"/>
                </a:solidFill>
                <a:latin typeface="Calibri"/>
              </a:rPr>
              <a:t>47</a:t>
            </a:fld>
            <a:endParaRPr/>
          </a:p>
        </p:txBody>
      </p:sp>
      <p:sp>
        <p:nvSpPr>
          <p:cNvPr id="400"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Tips from Finland</a:t>
            </a:r>
            <a:endParaRPr/>
          </a:p>
        </p:txBody>
      </p:sp>
      <p:sp>
        <p:nvSpPr>
          <p:cNvPr id="401"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Case Lahti</a:t>
            </a:r>
            <a:endParaRPr/>
          </a:p>
        </p:txBody>
      </p:sp>
      <p:sp>
        <p:nvSpPr>
          <p:cNvPr id="402" name="CustomShape 4"/>
          <p:cNvSpPr/>
          <p:nvPr/>
        </p:nvSpPr>
        <p:spPr>
          <a:xfrm>
            <a:off x="735840" y="240840"/>
            <a:ext cx="7670520" cy="274320"/>
          </a:xfrm>
          <a:prstGeom prst="rect">
            <a:avLst/>
          </a:prstGeom>
        </p:spPr>
      </p:sp>
      <p:sp>
        <p:nvSpPr>
          <p:cNvPr id="403" name="CustomShape 5"/>
          <p:cNvSpPr/>
          <p:nvPr/>
        </p:nvSpPr>
        <p:spPr>
          <a:xfrm>
            <a:off x="735840" y="1664280"/>
            <a:ext cx="7471800" cy="4350600"/>
          </a:xfrm>
          <a:prstGeom prst="rect">
            <a:avLst/>
          </a:prstGeom>
        </p:spPr>
        <p:txBody>
          <a:bodyPr lIns="90000" tIns="45000" rIns="90000" bIns="45000"/>
          <a:lstStyle/>
          <a:p>
            <a:pPr>
              <a:lnSpc>
                <a:spcPct val="90000"/>
              </a:lnSpc>
              <a:buFont typeface="Arial"/>
              <a:buChar char="•"/>
            </a:pPr>
            <a:r>
              <a:rPr lang="lv-LV" sz="1600">
                <a:solidFill>
                  <a:srgbClr val="000000"/>
                </a:solidFill>
                <a:latin typeface="Calibri"/>
              </a:rPr>
              <a:t>Collecting information about the participants during the whole process, helps to gain information for example about which citizen groups participate. This data is a useful tool for further development of PB process to reach different citizen groups.</a:t>
            </a:r>
            <a:endParaRPr/>
          </a:p>
          <a:p>
            <a:pPr>
              <a:lnSpc>
                <a:spcPct val="90000"/>
              </a:lnSpc>
              <a:buFont typeface="Arial"/>
              <a:buChar char="•"/>
            </a:pPr>
            <a:r>
              <a:rPr lang="lv-LV" sz="1600">
                <a:solidFill>
                  <a:srgbClr val="000000"/>
                </a:solidFill>
                <a:latin typeface="Calibri"/>
              </a:rPr>
              <a:t>For example, in Lahti, following backround information was asked in the idea phase: </a:t>
            </a:r>
            <a:endParaRPr/>
          </a:p>
          <a:p>
            <a:pPr lvl="1">
              <a:lnSpc>
                <a:spcPct val="100000"/>
              </a:lnSpc>
              <a:buFont typeface="Arial"/>
              <a:buChar char="•"/>
            </a:pPr>
            <a:r>
              <a:rPr lang="lv-LV" sz="1600">
                <a:solidFill>
                  <a:srgbClr val="000000"/>
                </a:solidFill>
                <a:latin typeface="Calibri"/>
              </a:rPr>
              <a:t>Postal code</a:t>
            </a:r>
            <a:endParaRPr/>
          </a:p>
          <a:p>
            <a:pPr lvl="1">
              <a:lnSpc>
                <a:spcPct val="100000"/>
              </a:lnSpc>
              <a:buFont typeface="Arial"/>
              <a:buChar char="•"/>
            </a:pPr>
            <a:r>
              <a:rPr lang="lv-LV" sz="1600">
                <a:solidFill>
                  <a:srgbClr val="000000"/>
                </a:solidFill>
                <a:latin typeface="Calibri"/>
              </a:rPr>
              <a:t>Gender </a:t>
            </a:r>
            <a:endParaRPr/>
          </a:p>
          <a:p>
            <a:pPr lvl="1">
              <a:lnSpc>
                <a:spcPct val="100000"/>
              </a:lnSpc>
              <a:buFont typeface="Arial"/>
              <a:buChar char="•"/>
            </a:pPr>
            <a:r>
              <a:rPr lang="lv-LV" sz="1600">
                <a:solidFill>
                  <a:srgbClr val="000000"/>
                </a:solidFill>
                <a:latin typeface="Calibri"/>
              </a:rPr>
              <a:t>Marital status</a:t>
            </a:r>
            <a:endParaRPr/>
          </a:p>
          <a:p>
            <a:pPr lvl="1">
              <a:lnSpc>
                <a:spcPct val="100000"/>
              </a:lnSpc>
              <a:buFont typeface="Arial"/>
              <a:buChar char="•"/>
            </a:pPr>
            <a:r>
              <a:rPr lang="lv-LV" sz="1600">
                <a:solidFill>
                  <a:srgbClr val="000000"/>
                </a:solidFill>
                <a:latin typeface="Calibri"/>
              </a:rPr>
              <a:t>Age</a:t>
            </a:r>
            <a:endParaRPr/>
          </a:p>
          <a:p>
            <a:pPr lvl="1">
              <a:lnSpc>
                <a:spcPct val="100000"/>
              </a:lnSpc>
              <a:buFont typeface="Arial"/>
              <a:buChar char="•"/>
            </a:pPr>
            <a:r>
              <a:rPr lang="lv-LV" sz="1600">
                <a:solidFill>
                  <a:srgbClr val="000000"/>
                </a:solidFill>
                <a:latin typeface="Calibri"/>
              </a:rPr>
              <a:t>Persons living in the same household</a:t>
            </a:r>
            <a:endParaRPr/>
          </a:p>
          <a:p>
            <a:pPr lvl="1">
              <a:lnSpc>
                <a:spcPct val="100000"/>
              </a:lnSpc>
              <a:buFont typeface="Arial"/>
              <a:buChar char="•"/>
            </a:pPr>
            <a:r>
              <a:rPr lang="lv-LV" sz="1600">
                <a:solidFill>
                  <a:srgbClr val="000000"/>
                </a:solidFill>
                <a:latin typeface="Calibri"/>
              </a:rPr>
              <a:t>Amount of underaged children</a:t>
            </a:r>
            <a:endParaRPr/>
          </a:p>
          <a:p>
            <a:pPr lvl="1">
              <a:lnSpc>
                <a:spcPct val="100000"/>
              </a:lnSpc>
              <a:buFont typeface="Arial"/>
              <a:buChar char="•"/>
            </a:pPr>
            <a:r>
              <a:rPr lang="lv-LV" sz="1600">
                <a:solidFill>
                  <a:srgbClr val="000000"/>
                </a:solidFill>
                <a:latin typeface="Calibri"/>
              </a:rPr>
              <a:t>Work status</a:t>
            </a:r>
            <a:endParaRPr/>
          </a:p>
          <a:p>
            <a:pPr lvl="1">
              <a:lnSpc>
                <a:spcPct val="100000"/>
              </a:lnSpc>
              <a:buFont typeface="Arial"/>
              <a:buChar char="•"/>
            </a:pPr>
            <a:r>
              <a:rPr lang="lv-LV" sz="1600">
                <a:solidFill>
                  <a:srgbClr val="000000"/>
                </a:solidFill>
                <a:latin typeface="Calibri"/>
              </a:rPr>
              <a:t>Education level</a:t>
            </a:r>
            <a:endParaRPr/>
          </a:p>
          <a:p>
            <a:pPr lvl="1">
              <a:lnSpc>
                <a:spcPct val="100000"/>
              </a:lnSpc>
              <a:buFont typeface="Arial"/>
              <a:buChar char="•"/>
            </a:pPr>
            <a:r>
              <a:rPr lang="lv-LV" sz="1600">
                <a:solidFill>
                  <a:srgbClr val="000000"/>
                </a:solidFill>
                <a:latin typeface="Calibri"/>
              </a:rPr>
              <a:t>Monthly income of the household</a:t>
            </a:r>
            <a:endParaRPr/>
          </a:p>
          <a:p>
            <a:pPr>
              <a:lnSpc>
                <a:spcPct val="90000"/>
              </a:lnSpc>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CustomShape 1"/>
          <p:cNvSpPr/>
          <p:nvPr/>
        </p:nvSpPr>
        <p:spPr>
          <a:xfrm>
            <a:off x="6426360" y="178920"/>
            <a:ext cx="2056680" cy="364320"/>
          </a:xfrm>
          <a:prstGeom prst="rect">
            <a:avLst/>
          </a:prstGeom>
        </p:spPr>
        <p:txBody>
          <a:bodyPr lIns="90000" tIns="45000" rIns="90000" bIns="45000"/>
          <a:lstStyle/>
          <a:p>
            <a:pPr>
              <a:lnSpc>
                <a:spcPct val="100000"/>
              </a:lnSpc>
            </a:pPr>
            <a:fld id="{A4D55A48-2320-4389-9587-F2F057AD31CC}" type="slidenum">
              <a:rPr lang="lv-LV">
                <a:solidFill>
                  <a:srgbClr val="000000"/>
                </a:solidFill>
                <a:latin typeface="Calibri"/>
              </a:rPr>
              <a:t>48</a:t>
            </a:fld>
            <a:endParaRPr/>
          </a:p>
        </p:txBody>
      </p:sp>
      <p:sp>
        <p:nvSpPr>
          <p:cNvPr id="405"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Tips from Finland</a:t>
            </a:r>
            <a:endParaRPr/>
          </a:p>
        </p:txBody>
      </p:sp>
      <p:sp>
        <p:nvSpPr>
          <p:cNvPr id="406"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AO1:Upcoming report on Evaluation of citizen participation </a:t>
            </a:r>
            <a:endParaRPr/>
          </a:p>
        </p:txBody>
      </p:sp>
      <p:sp>
        <p:nvSpPr>
          <p:cNvPr id="407" name="CustomShape 4"/>
          <p:cNvSpPr/>
          <p:nvPr/>
        </p:nvSpPr>
        <p:spPr>
          <a:xfrm>
            <a:off x="735840" y="2269800"/>
            <a:ext cx="7670160" cy="1973160"/>
          </a:xfrm>
          <a:prstGeom prst="rect">
            <a:avLst/>
          </a:prstGeom>
        </p:spPr>
        <p:txBody>
          <a:bodyPr lIns="90000" tIns="45000" rIns="90000" bIns="45000"/>
          <a:lstStyle/>
          <a:p>
            <a:pPr>
              <a:lnSpc>
                <a:spcPct val="100000"/>
              </a:lnSpc>
              <a:buFont typeface="Arial"/>
              <a:buChar char="•"/>
            </a:pPr>
            <a:r>
              <a:rPr lang="lv-LV" sz="2400">
                <a:solidFill>
                  <a:srgbClr val="535353"/>
                </a:solidFill>
                <a:latin typeface="Calibri"/>
              </a:rPr>
              <a:t>June 2020 Finnish Association for Local and Regional Authorities (AO1) will publish their report (data to be added)  </a:t>
            </a:r>
            <a:endParaRPr/>
          </a:p>
          <a:p>
            <a:pPr>
              <a:lnSpc>
                <a:spcPct val="100000"/>
              </a:lnSpc>
            </a:pPr>
            <a:endParaRPr/>
          </a:p>
        </p:txBody>
      </p:sp>
      <p:sp>
        <p:nvSpPr>
          <p:cNvPr id="408" name="CustomShape 5"/>
          <p:cNvSpPr/>
          <p:nvPr/>
        </p:nvSpPr>
        <p:spPr>
          <a:xfrm>
            <a:off x="735840" y="240840"/>
            <a:ext cx="7670520" cy="274320"/>
          </a:xfrm>
          <a:prstGeom prst="rect">
            <a:avLst/>
          </a:prstGeom>
        </p:spPr>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ustomShape 1"/>
          <p:cNvSpPr/>
          <p:nvPr/>
        </p:nvSpPr>
        <p:spPr>
          <a:xfrm>
            <a:off x="696960" y="2883600"/>
            <a:ext cx="7666920" cy="721440"/>
          </a:xfrm>
          <a:prstGeom prst="rect">
            <a:avLst/>
          </a:prstGeom>
        </p:spPr>
        <p:txBody>
          <a:bodyPr lIns="90000" tIns="45000" rIns="90000" bIns="45000"/>
          <a:lstStyle/>
          <a:p>
            <a:pPr>
              <a:lnSpc>
                <a:spcPct val="100000"/>
              </a:lnSpc>
            </a:pPr>
            <a:r>
              <a:rPr lang="lv-LV" sz="4200" b="1">
                <a:solidFill>
                  <a:srgbClr val="FFFFFF"/>
                </a:solidFill>
                <a:latin typeface="Calibri"/>
              </a:rPr>
              <a:t>2.5. CONTINUOUS DEVELOPMENT</a:t>
            </a:r>
            <a:endParaRPr/>
          </a:p>
        </p:txBody>
      </p:sp>
      <p:sp>
        <p:nvSpPr>
          <p:cNvPr id="410" name="CustomShape 2"/>
          <p:cNvSpPr/>
          <p:nvPr/>
        </p:nvSpPr>
        <p:spPr>
          <a:xfrm>
            <a:off x="7086600" y="179280"/>
            <a:ext cx="2056680" cy="364320"/>
          </a:xfrm>
          <a:prstGeom prst="rect">
            <a:avLst/>
          </a:prstGeom>
        </p:spPr>
        <p:txBody>
          <a:bodyPr lIns="90000" tIns="45000" rIns="90000" bIns="45000"/>
          <a:lstStyle/>
          <a:p>
            <a:pPr>
              <a:lnSpc>
                <a:spcPct val="100000"/>
              </a:lnSpc>
            </a:pPr>
            <a:fld id="{C195A3B3-1C7B-4EE4-BC65-A8B613F8D87D}" type="slidenum">
              <a:rPr lang="lv-LV">
                <a:solidFill>
                  <a:srgbClr val="000000"/>
                </a:solidFill>
                <a:latin typeface="Calibri"/>
              </a:r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6426360" y="178920"/>
            <a:ext cx="2056680" cy="364320"/>
          </a:xfrm>
          <a:prstGeom prst="rect">
            <a:avLst/>
          </a:prstGeom>
        </p:spPr>
        <p:txBody>
          <a:bodyPr lIns="90000" tIns="45000" rIns="90000" bIns="45000"/>
          <a:lstStyle/>
          <a:p>
            <a:pPr>
              <a:lnSpc>
                <a:spcPct val="100000"/>
              </a:lnSpc>
            </a:pPr>
            <a:fld id="{4FEBC291-AD32-478E-BE95-13A840E3EAA2}" type="slidenum">
              <a:rPr lang="lv-LV">
                <a:solidFill>
                  <a:srgbClr val="000000"/>
                </a:solidFill>
                <a:latin typeface="Calibri"/>
              </a:rPr>
              <a:t>5</a:t>
            </a:fld>
            <a:endParaRPr/>
          </a:p>
        </p:txBody>
      </p:sp>
      <p:sp>
        <p:nvSpPr>
          <p:cNvPr id="121" name="CustomShape 2"/>
          <p:cNvSpPr/>
          <p:nvPr/>
        </p:nvSpPr>
        <p:spPr>
          <a:xfrm>
            <a:off x="735840" y="866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Examples of Ways Of Implementing PB </a:t>
            </a:r>
            <a:endParaRPr/>
          </a:p>
        </p:txBody>
      </p:sp>
      <p:sp>
        <p:nvSpPr>
          <p:cNvPr id="122" name="CustomShape 3"/>
          <p:cNvSpPr/>
          <p:nvPr/>
        </p:nvSpPr>
        <p:spPr>
          <a:xfrm>
            <a:off x="735840" y="240840"/>
            <a:ext cx="7670520" cy="274320"/>
          </a:xfrm>
          <a:prstGeom prst="rect">
            <a:avLst/>
          </a:prstGeom>
        </p:spPr>
      </p:sp>
      <p:sp>
        <p:nvSpPr>
          <p:cNvPr id="123" name="CustomShape 4"/>
          <p:cNvSpPr/>
          <p:nvPr/>
        </p:nvSpPr>
        <p:spPr>
          <a:xfrm>
            <a:off x="164160" y="6140520"/>
            <a:ext cx="4804200" cy="592200"/>
          </a:xfrm>
          <a:prstGeom prst="rect">
            <a:avLst/>
          </a:prstGeom>
        </p:spPr>
        <p:txBody>
          <a:bodyPr lIns="90000" tIns="45000" rIns="90000" bIns="45000"/>
          <a:lstStyle/>
          <a:p>
            <a:pPr>
              <a:lnSpc>
                <a:spcPct val="100000"/>
              </a:lnSpc>
            </a:pPr>
            <a:r>
              <a:rPr lang="lv-LV" sz="1100">
                <a:solidFill>
                  <a:srgbClr val="000000"/>
                </a:solidFill>
                <a:latin typeface="Calibri"/>
              </a:rPr>
              <a:t>Source:  Ritva Pihlava 2017. Kuntaliitto: Osallistuva budjetointi kunnissa ja maakunnissa. P. 6-7</a:t>
            </a:r>
            <a:endParaRPr/>
          </a:p>
          <a:p>
            <a:pPr>
              <a:lnSpc>
                <a:spcPct val="100000"/>
              </a:lnSpc>
            </a:pPr>
            <a:r>
              <a:rPr lang="lv-LV" sz="1100">
                <a:solidFill>
                  <a:srgbClr val="000000"/>
                </a:solidFill>
                <a:latin typeface="Calibri"/>
              </a:rPr>
              <a:t>Available at: http://shop.kuntaliitto.fi/product_details.php?p=3356</a:t>
            </a:r>
            <a:endParaRPr/>
          </a:p>
        </p:txBody>
      </p:sp>
      <p:sp>
        <p:nvSpPr>
          <p:cNvPr id="124" name="CustomShape 5"/>
          <p:cNvSpPr/>
          <p:nvPr/>
        </p:nvSpPr>
        <p:spPr>
          <a:xfrm>
            <a:off x="992160" y="1832400"/>
            <a:ext cx="3807720" cy="1461600"/>
          </a:xfrm>
          <a:prstGeom prst="rect">
            <a:avLst/>
          </a:prstGeom>
        </p:spPr>
        <p:txBody>
          <a:bodyPr lIns="90000" tIns="45000" rIns="90000" bIns="45000"/>
          <a:lstStyle/>
          <a:p>
            <a:pPr>
              <a:lnSpc>
                <a:spcPct val="100000"/>
              </a:lnSpc>
            </a:pPr>
            <a:r>
              <a:rPr lang="lv-LV" b="1">
                <a:solidFill>
                  <a:srgbClr val="000000"/>
                </a:solidFill>
                <a:latin typeface="Calibri"/>
              </a:rPr>
              <a:t>Theme or city division</a:t>
            </a:r>
            <a:endParaRPr/>
          </a:p>
          <a:p>
            <a:pPr>
              <a:lnSpc>
                <a:spcPct val="100000"/>
              </a:lnSpc>
            </a:pPr>
            <a:r>
              <a:rPr lang="lv-LV">
                <a:solidFill>
                  <a:srgbClr val="000000"/>
                </a:solidFill>
                <a:latin typeface="Calibri"/>
              </a:rPr>
              <a:t>Inhabitants take part in planning and decision-making regarding a set theme, funds or parts of funding for specific city division.</a:t>
            </a:r>
            <a:endParaRPr/>
          </a:p>
        </p:txBody>
      </p:sp>
      <p:sp>
        <p:nvSpPr>
          <p:cNvPr id="125" name="CustomShape 6"/>
          <p:cNvSpPr/>
          <p:nvPr/>
        </p:nvSpPr>
        <p:spPr>
          <a:xfrm>
            <a:off x="5101560" y="1832400"/>
            <a:ext cx="2858760" cy="1187280"/>
          </a:xfrm>
          <a:prstGeom prst="rect">
            <a:avLst/>
          </a:prstGeom>
        </p:spPr>
        <p:txBody>
          <a:bodyPr lIns="90000" tIns="45000" rIns="90000" bIns="45000"/>
          <a:lstStyle/>
          <a:p>
            <a:pPr>
              <a:lnSpc>
                <a:spcPct val="100000"/>
              </a:lnSpc>
            </a:pPr>
            <a:r>
              <a:rPr lang="lv-LV" b="1">
                <a:solidFill>
                  <a:srgbClr val="000000"/>
                </a:solidFill>
                <a:latin typeface="Calibri"/>
              </a:rPr>
              <a:t>Area or neighborhood</a:t>
            </a:r>
            <a:endParaRPr/>
          </a:p>
          <a:p>
            <a:pPr>
              <a:lnSpc>
                <a:spcPct val="100000"/>
              </a:lnSpc>
            </a:pPr>
            <a:r>
              <a:rPr lang="lv-LV">
                <a:solidFill>
                  <a:srgbClr val="000000"/>
                </a:solidFill>
                <a:latin typeface="Calibri"/>
              </a:rPr>
              <a:t>Inhabitants from a specific area or neighborhood take part in a specific PB-run.</a:t>
            </a:r>
            <a:endParaRPr/>
          </a:p>
        </p:txBody>
      </p:sp>
      <p:sp>
        <p:nvSpPr>
          <p:cNvPr id="126" name="CustomShape 7"/>
          <p:cNvSpPr/>
          <p:nvPr/>
        </p:nvSpPr>
        <p:spPr>
          <a:xfrm>
            <a:off x="992160" y="3772440"/>
            <a:ext cx="3371040" cy="1187280"/>
          </a:xfrm>
          <a:prstGeom prst="rect">
            <a:avLst/>
          </a:prstGeom>
        </p:spPr>
        <p:txBody>
          <a:bodyPr lIns="90000" tIns="45000" rIns="90000" bIns="45000"/>
          <a:lstStyle/>
          <a:p>
            <a:pPr>
              <a:lnSpc>
                <a:spcPct val="100000"/>
              </a:lnSpc>
            </a:pPr>
            <a:r>
              <a:rPr lang="lv-LV" b="1">
                <a:solidFill>
                  <a:srgbClr val="000000"/>
                </a:solidFill>
                <a:latin typeface="Calibri"/>
              </a:rPr>
              <a:t>Project</a:t>
            </a:r>
            <a:endParaRPr/>
          </a:p>
          <a:p>
            <a:pPr>
              <a:lnSpc>
                <a:spcPct val="100000"/>
              </a:lnSpc>
            </a:pPr>
            <a:r>
              <a:rPr lang="lv-LV">
                <a:solidFill>
                  <a:srgbClr val="000000"/>
                </a:solidFill>
                <a:latin typeface="Calibri"/>
              </a:rPr>
              <a:t>Inhabitants take part in planning and decision-making of a one-time project.</a:t>
            </a:r>
            <a:endParaRPr/>
          </a:p>
        </p:txBody>
      </p:sp>
      <p:sp>
        <p:nvSpPr>
          <p:cNvPr id="127" name="CustomShape 8"/>
          <p:cNvSpPr/>
          <p:nvPr/>
        </p:nvSpPr>
        <p:spPr>
          <a:xfrm>
            <a:off x="5197320" y="3772440"/>
            <a:ext cx="3209040" cy="1187280"/>
          </a:xfrm>
          <a:prstGeom prst="rect">
            <a:avLst/>
          </a:prstGeom>
        </p:spPr>
        <p:txBody>
          <a:bodyPr lIns="90000" tIns="45000" rIns="90000" bIns="45000"/>
          <a:lstStyle/>
          <a:p>
            <a:pPr>
              <a:lnSpc>
                <a:spcPct val="100000"/>
              </a:lnSpc>
            </a:pPr>
            <a:r>
              <a:rPr lang="lv-LV" b="1">
                <a:solidFill>
                  <a:srgbClr val="000000"/>
                </a:solidFill>
                <a:latin typeface="Calibri"/>
              </a:rPr>
              <a:t>Percentage of budget</a:t>
            </a:r>
            <a:endParaRPr/>
          </a:p>
          <a:p>
            <a:pPr>
              <a:lnSpc>
                <a:spcPct val="100000"/>
              </a:lnSpc>
            </a:pPr>
            <a:r>
              <a:rPr lang="lv-LV">
                <a:solidFill>
                  <a:srgbClr val="000000"/>
                </a:solidFill>
                <a:latin typeface="Calibri"/>
              </a:rPr>
              <a:t>A fixed, annual percentage of municipal or divisional budget allocated for PB.</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6426360" y="178920"/>
            <a:ext cx="2056680" cy="364320"/>
          </a:xfrm>
          <a:prstGeom prst="rect">
            <a:avLst/>
          </a:prstGeom>
        </p:spPr>
        <p:txBody>
          <a:bodyPr lIns="90000" tIns="45000" rIns="90000" bIns="45000"/>
          <a:lstStyle/>
          <a:p>
            <a:pPr>
              <a:lnSpc>
                <a:spcPct val="100000"/>
              </a:lnSpc>
            </a:pPr>
            <a:fld id="{05E78C76-0F4B-423D-8EEC-64AE57BEE300}" type="slidenum">
              <a:rPr lang="lv-LV">
                <a:solidFill>
                  <a:srgbClr val="000000"/>
                </a:solidFill>
                <a:latin typeface="Calibri"/>
              </a:rPr>
              <a:t>50</a:t>
            </a:fld>
            <a:endParaRPr/>
          </a:p>
        </p:txBody>
      </p:sp>
      <p:sp>
        <p:nvSpPr>
          <p:cNvPr id="412"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5. Continous development</a:t>
            </a:r>
            <a:endParaRPr/>
          </a:p>
        </p:txBody>
      </p:sp>
      <p:sp>
        <p:nvSpPr>
          <p:cNvPr id="413"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Making PB a Process, not a Project</a:t>
            </a:r>
            <a:endParaRPr/>
          </a:p>
        </p:txBody>
      </p:sp>
      <p:sp>
        <p:nvSpPr>
          <p:cNvPr id="414" name="CustomShape 4"/>
          <p:cNvSpPr/>
          <p:nvPr/>
        </p:nvSpPr>
        <p:spPr>
          <a:xfrm>
            <a:off x="735840" y="1914480"/>
            <a:ext cx="7670160" cy="1973160"/>
          </a:xfrm>
          <a:prstGeom prst="rect">
            <a:avLst/>
          </a:prstGeom>
        </p:spPr>
        <p:txBody>
          <a:bodyPr lIns="90000" tIns="45000" rIns="90000" bIns="45000"/>
          <a:lstStyle/>
          <a:p>
            <a:pPr>
              <a:lnSpc>
                <a:spcPct val="100000"/>
              </a:lnSpc>
              <a:buFont typeface="Arial"/>
              <a:buChar char="•"/>
            </a:pPr>
            <a:r>
              <a:rPr lang="lv-LV" sz="2400">
                <a:solidFill>
                  <a:srgbClr val="535353"/>
                </a:solidFill>
                <a:latin typeface="Calibri"/>
              </a:rPr>
              <a:t>In an ideal case, PB should be a continuous process –a part of ordinary budget planning in municipalities</a:t>
            </a:r>
            <a:endParaRPr/>
          </a:p>
          <a:p>
            <a:pPr>
              <a:lnSpc>
                <a:spcPct val="100000"/>
              </a:lnSpc>
              <a:buFont typeface="Arial"/>
              <a:buChar char="•"/>
            </a:pPr>
            <a:r>
              <a:rPr lang="lv-LV" sz="2400">
                <a:solidFill>
                  <a:srgbClr val="535353"/>
                </a:solidFill>
                <a:latin typeface="Calibri"/>
              </a:rPr>
              <a:t>The beginning is often a project that then becomes a process after first pilots have been run and  evaluations made</a:t>
            </a:r>
            <a:endParaRPr/>
          </a:p>
          <a:p>
            <a:pPr>
              <a:lnSpc>
                <a:spcPct val="100000"/>
              </a:lnSpc>
              <a:buFont typeface="Arial"/>
              <a:buChar char="•"/>
            </a:pPr>
            <a:r>
              <a:rPr lang="lv-LV" sz="2400">
                <a:solidFill>
                  <a:srgbClr val="535353"/>
                </a:solidFill>
                <a:latin typeface="Calibri"/>
              </a:rPr>
              <a:t>CASE: Helsinki 2.0</a:t>
            </a:r>
            <a:endParaRPr/>
          </a:p>
        </p:txBody>
      </p:sp>
      <p:sp>
        <p:nvSpPr>
          <p:cNvPr id="415" name="CustomShape 5"/>
          <p:cNvSpPr/>
          <p:nvPr/>
        </p:nvSpPr>
        <p:spPr>
          <a:xfrm>
            <a:off x="735840" y="240840"/>
            <a:ext cx="7670520" cy="274320"/>
          </a:xfrm>
          <a:prstGeom prst="rect">
            <a:avLst/>
          </a:prstGeom>
        </p:spPr>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ustomShape 1"/>
          <p:cNvSpPr/>
          <p:nvPr/>
        </p:nvSpPr>
        <p:spPr>
          <a:xfrm>
            <a:off x="696960" y="2883600"/>
            <a:ext cx="7666920" cy="721440"/>
          </a:xfrm>
          <a:prstGeom prst="rect">
            <a:avLst/>
          </a:prstGeom>
        </p:spPr>
        <p:txBody>
          <a:bodyPr lIns="90000" tIns="45000" rIns="90000" bIns="45000"/>
          <a:lstStyle/>
          <a:p>
            <a:pPr>
              <a:lnSpc>
                <a:spcPct val="100000"/>
              </a:lnSpc>
            </a:pPr>
            <a:r>
              <a:rPr lang="lv-LV" sz="4200" b="1">
                <a:solidFill>
                  <a:srgbClr val="FFFFFF"/>
                </a:solidFill>
                <a:latin typeface="Calibri"/>
              </a:rPr>
              <a:t>2.6. RESOURCING</a:t>
            </a:r>
            <a:endParaRPr/>
          </a:p>
        </p:txBody>
      </p:sp>
      <p:sp>
        <p:nvSpPr>
          <p:cNvPr id="417" name="CustomShape 2"/>
          <p:cNvSpPr/>
          <p:nvPr/>
        </p:nvSpPr>
        <p:spPr>
          <a:xfrm>
            <a:off x="7086600" y="179280"/>
            <a:ext cx="2056680" cy="364320"/>
          </a:xfrm>
          <a:prstGeom prst="rect">
            <a:avLst/>
          </a:prstGeom>
        </p:spPr>
        <p:txBody>
          <a:bodyPr lIns="90000" tIns="45000" rIns="90000" bIns="45000"/>
          <a:lstStyle/>
          <a:p>
            <a:pPr>
              <a:lnSpc>
                <a:spcPct val="100000"/>
              </a:lnSpc>
            </a:pPr>
            <a:fld id="{16AB8E52-69C6-4615-9944-CC81445B170B}" type="slidenum">
              <a:rPr lang="lv-LV">
                <a:solidFill>
                  <a:srgbClr val="000000"/>
                </a:solidFill>
                <a:latin typeface="Calibri"/>
              </a:rP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6426360" y="178920"/>
            <a:ext cx="2056680" cy="364320"/>
          </a:xfrm>
          <a:prstGeom prst="rect">
            <a:avLst/>
          </a:prstGeom>
        </p:spPr>
        <p:txBody>
          <a:bodyPr lIns="90000" tIns="45000" rIns="90000" bIns="45000"/>
          <a:lstStyle/>
          <a:p>
            <a:pPr>
              <a:lnSpc>
                <a:spcPct val="100000"/>
              </a:lnSpc>
            </a:pPr>
            <a:fld id="{81AED4A8-FFC6-4E17-893C-1463E616220E}" type="slidenum">
              <a:rPr lang="lv-LV">
                <a:solidFill>
                  <a:srgbClr val="000000"/>
                </a:solidFill>
                <a:latin typeface="Calibri"/>
              </a:rPr>
              <a:t>52</a:t>
            </a:fld>
            <a:endParaRPr/>
          </a:p>
        </p:txBody>
      </p:sp>
      <p:sp>
        <p:nvSpPr>
          <p:cNvPr id="419"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6. Resourcing</a:t>
            </a:r>
            <a:endParaRPr/>
          </a:p>
        </p:txBody>
      </p:sp>
      <p:sp>
        <p:nvSpPr>
          <p:cNvPr id="420"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Adequacy of PB resourcing</a:t>
            </a:r>
            <a:endParaRPr/>
          </a:p>
        </p:txBody>
      </p:sp>
      <p:sp>
        <p:nvSpPr>
          <p:cNvPr id="421" name="CustomShape 4"/>
          <p:cNvSpPr/>
          <p:nvPr/>
        </p:nvSpPr>
        <p:spPr>
          <a:xfrm>
            <a:off x="736560" y="1613520"/>
            <a:ext cx="7670160" cy="4221720"/>
          </a:xfrm>
          <a:prstGeom prst="rect">
            <a:avLst/>
          </a:prstGeom>
        </p:spPr>
        <p:txBody>
          <a:bodyPr lIns="90000" tIns="45000" rIns="90000" bIns="45000"/>
          <a:lstStyle/>
          <a:p>
            <a:pPr>
              <a:lnSpc>
                <a:spcPct val="100000"/>
              </a:lnSpc>
              <a:buFont typeface="Arial"/>
              <a:buChar char="•"/>
            </a:pPr>
            <a:r>
              <a:rPr lang="lv-LV" sz="1900">
                <a:solidFill>
                  <a:srgbClr val="535353"/>
                </a:solidFill>
                <a:latin typeface="Calibri"/>
              </a:rPr>
              <a:t>PB  requires multiple types of resources from organization and administration and from citizens</a:t>
            </a:r>
            <a:endParaRPr/>
          </a:p>
          <a:p>
            <a:pPr>
              <a:lnSpc>
                <a:spcPct val="100000"/>
              </a:lnSpc>
            </a:pPr>
            <a:r>
              <a:rPr lang="lv-LV" sz="1900" b="1">
                <a:solidFill>
                  <a:srgbClr val="164194"/>
                </a:solidFill>
                <a:latin typeface="Calibri"/>
              </a:rPr>
              <a:t>For instance,</a:t>
            </a:r>
            <a:r>
              <a:rPr lang="lv-LV" sz="1900" b="1">
                <a:solidFill>
                  <a:srgbClr val="535353"/>
                </a:solidFill>
                <a:latin typeface="Calibri"/>
              </a:rPr>
              <a:t> </a:t>
            </a:r>
            <a:r>
              <a:rPr lang="lv-LV" sz="1900" b="1">
                <a:solidFill>
                  <a:srgbClr val="164194"/>
                </a:solidFill>
                <a:latin typeface="Calibri"/>
              </a:rPr>
              <a:t>recent Finnish experiences describes PB as resource intensive process</a:t>
            </a:r>
            <a:endParaRPr/>
          </a:p>
          <a:p>
            <a:pPr>
              <a:lnSpc>
                <a:spcPct val="100000"/>
              </a:lnSpc>
              <a:buFont typeface="Arial"/>
              <a:buChar char="•"/>
            </a:pPr>
            <a:r>
              <a:rPr lang="lv-LV" sz="1900">
                <a:solidFill>
                  <a:srgbClr val="535353"/>
                </a:solidFill>
                <a:latin typeface="Calibri"/>
              </a:rPr>
              <a:t>PB requires</a:t>
            </a:r>
            <a:endParaRPr/>
          </a:p>
          <a:p>
            <a:pPr>
              <a:lnSpc>
                <a:spcPct val="100000"/>
              </a:lnSpc>
              <a:buFont typeface="Arial"/>
              <a:buChar char="•"/>
            </a:pPr>
            <a:r>
              <a:rPr lang="lv-LV" sz="1900" b="1">
                <a:solidFill>
                  <a:srgbClr val="535353"/>
                </a:solidFill>
                <a:latin typeface="Calibri"/>
              </a:rPr>
              <a:t>Timeframe:</a:t>
            </a:r>
            <a:r>
              <a:rPr lang="lv-LV" sz="1900">
                <a:solidFill>
                  <a:srgbClr val="535353"/>
                </a:solidFill>
                <a:latin typeface="Calibri"/>
              </a:rPr>
              <a:t>​</a:t>
            </a:r>
            <a:endParaRPr/>
          </a:p>
          <a:p>
            <a:pPr>
              <a:lnSpc>
                <a:spcPct val="100000"/>
              </a:lnSpc>
              <a:buFont typeface="Arial"/>
              <a:buChar char="•"/>
            </a:pPr>
            <a:r>
              <a:rPr lang="lv-LV" sz="1900">
                <a:solidFill>
                  <a:srgbClr val="535353"/>
                </a:solidFill>
                <a:latin typeface="Calibri"/>
              </a:rPr>
              <a:t>Tampere model where planned carefully before the PB pilot starts</a:t>
            </a:r>
            <a:endParaRPr/>
          </a:p>
          <a:p>
            <a:pPr>
              <a:lnSpc>
                <a:spcPct val="100000"/>
              </a:lnSpc>
              <a:buFont typeface="Arial"/>
              <a:buChar char="•"/>
            </a:pPr>
            <a:r>
              <a:rPr lang="lv-LV" sz="1900">
                <a:solidFill>
                  <a:srgbClr val="535353"/>
                </a:solidFill>
                <a:latin typeface="Calibri"/>
              </a:rPr>
              <a:t>Lahti model more on the go​</a:t>
            </a:r>
            <a:endParaRPr/>
          </a:p>
          <a:p>
            <a:pPr>
              <a:lnSpc>
                <a:spcPct val="100000"/>
              </a:lnSpc>
            </a:pPr>
            <a:endParaRPr/>
          </a:p>
          <a:p>
            <a:pPr>
              <a:lnSpc>
                <a:spcPct val="100000"/>
              </a:lnSpc>
              <a:buFont typeface="Arial"/>
              <a:buChar char="•"/>
            </a:pPr>
            <a:r>
              <a:rPr lang="lv-LV" sz="1900" b="1">
                <a:solidFill>
                  <a:srgbClr val="535353"/>
                </a:solidFill>
                <a:latin typeface="Calibri"/>
              </a:rPr>
              <a:t>Money:</a:t>
            </a:r>
            <a:r>
              <a:rPr lang="lv-LV" sz="1900">
                <a:solidFill>
                  <a:srgbClr val="535353"/>
                </a:solidFill>
                <a:latin typeface="Calibri"/>
              </a:rPr>
              <a:t>​</a:t>
            </a:r>
            <a:endParaRPr/>
          </a:p>
          <a:p>
            <a:pPr>
              <a:lnSpc>
                <a:spcPct val="100000"/>
              </a:lnSpc>
              <a:buFont typeface="Arial"/>
              <a:buChar char="•"/>
            </a:pPr>
            <a:r>
              <a:rPr lang="lv-LV" sz="1900">
                <a:solidFill>
                  <a:srgbClr val="535353"/>
                </a:solidFill>
                <a:latin typeface="Calibri"/>
              </a:rPr>
              <a:t>What is distributed​? Where the money comes from (Funds? Annual budget?) </a:t>
            </a:r>
            <a:endParaRPr/>
          </a:p>
          <a:p>
            <a:pPr>
              <a:lnSpc>
                <a:spcPct val="100000"/>
              </a:lnSpc>
              <a:buFont typeface="Arial"/>
              <a:buChar char="•"/>
            </a:pPr>
            <a:r>
              <a:rPr lang="lv-LV" sz="1900">
                <a:solidFill>
                  <a:srgbClr val="535353"/>
                </a:solidFill>
                <a:latin typeface="Calibri"/>
              </a:rPr>
              <a:t>What is needed to build and run the PB​? Staff costs, education &amp; training costs, etc</a:t>
            </a:r>
            <a:endParaRPr/>
          </a:p>
          <a:p>
            <a:pPr>
              <a:lnSpc>
                <a:spcPct val="100000"/>
              </a:lnSpc>
            </a:pPr>
            <a:endParaRPr/>
          </a:p>
          <a:p>
            <a:pPr>
              <a:lnSpc>
                <a:spcPct val="100000"/>
              </a:lnSpc>
            </a:pPr>
            <a:endParaRPr/>
          </a:p>
          <a:p>
            <a:pPr>
              <a:lnSpc>
                <a:spcPct val="100000"/>
              </a:lnSpc>
            </a:pPr>
            <a:endParaRPr/>
          </a:p>
        </p:txBody>
      </p:sp>
      <p:sp>
        <p:nvSpPr>
          <p:cNvPr id="422" name="CustomShape 5"/>
          <p:cNvSpPr/>
          <p:nvPr/>
        </p:nvSpPr>
        <p:spPr>
          <a:xfrm>
            <a:off x="735840" y="240840"/>
            <a:ext cx="7670520" cy="274320"/>
          </a:xfrm>
          <a:prstGeom prst="rect">
            <a:avLst/>
          </a:prstGeom>
        </p:spPr>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6426360" y="178920"/>
            <a:ext cx="2056680" cy="364320"/>
          </a:xfrm>
          <a:prstGeom prst="rect">
            <a:avLst/>
          </a:prstGeom>
        </p:spPr>
        <p:txBody>
          <a:bodyPr lIns="90000" tIns="45000" rIns="90000" bIns="45000"/>
          <a:lstStyle/>
          <a:p>
            <a:pPr>
              <a:lnSpc>
                <a:spcPct val="100000"/>
              </a:lnSpc>
            </a:pPr>
            <a:fld id="{DAF5B1BA-B0F9-41E5-8C21-8C8FBFF42345}" type="slidenum">
              <a:rPr lang="lv-LV">
                <a:solidFill>
                  <a:srgbClr val="000000"/>
                </a:solidFill>
                <a:latin typeface="Calibri"/>
              </a:rPr>
              <a:t>53</a:t>
            </a:fld>
            <a:endParaRPr/>
          </a:p>
        </p:txBody>
      </p:sp>
      <p:sp>
        <p:nvSpPr>
          <p:cNvPr id="424"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6. Resourcing</a:t>
            </a:r>
            <a:endParaRPr/>
          </a:p>
        </p:txBody>
      </p:sp>
      <p:sp>
        <p:nvSpPr>
          <p:cNvPr id="425" name="CustomShape 3"/>
          <p:cNvSpPr/>
          <p:nvPr/>
        </p:nvSpPr>
        <p:spPr>
          <a:xfrm>
            <a:off x="735840" y="10220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Adequacy of PB resourcing</a:t>
            </a:r>
            <a:endParaRPr/>
          </a:p>
        </p:txBody>
      </p:sp>
      <p:sp>
        <p:nvSpPr>
          <p:cNvPr id="426" name="CustomShape 4"/>
          <p:cNvSpPr/>
          <p:nvPr/>
        </p:nvSpPr>
        <p:spPr>
          <a:xfrm>
            <a:off x="736560" y="1613520"/>
            <a:ext cx="7670160" cy="4221720"/>
          </a:xfrm>
          <a:prstGeom prst="rect">
            <a:avLst/>
          </a:prstGeom>
        </p:spPr>
        <p:txBody>
          <a:bodyPr lIns="90000" tIns="45000" rIns="90000" bIns="45000"/>
          <a:lstStyle/>
          <a:p>
            <a:pPr>
              <a:lnSpc>
                <a:spcPct val="100000"/>
              </a:lnSpc>
            </a:pPr>
            <a:r>
              <a:rPr lang="lv-LV" sz="2000" b="1">
                <a:solidFill>
                  <a:srgbClr val="535353"/>
                </a:solidFill>
                <a:latin typeface="Calibri"/>
              </a:rPr>
              <a:t>Process:</a:t>
            </a:r>
            <a:r>
              <a:rPr lang="lv-LV" sz="2000">
                <a:solidFill>
                  <a:srgbClr val="535353"/>
                </a:solidFill>
                <a:latin typeface="Calibri"/>
              </a:rPr>
              <a:t>​</a:t>
            </a:r>
            <a:endParaRPr/>
          </a:p>
          <a:p>
            <a:pPr>
              <a:lnSpc>
                <a:spcPct val="100000"/>
              </a:lnSpc>
            </a:pPr>
            <a:r>
              <a:rPr lang="lv-LV" sz="2000">
                <a:solidFill>
                  <a:srgbClr val="535353"/>
                </a:solidFill>
                <a:latin typeface="Calibri"/>
              </a:rPr>
              <a:t>Commitment and support from local council and management</a:t>
            </a:r>
            <a:endParaRPr/>
          </a:p>
          <a:p>
            <a:pPr>
              <a:lnSpc>
                <a:spcPct val="100000"/>
              </a:lnSpc>
            </a:pPr>
            <a:r>
              <a:rPr lang="lv-LV" sz="2000">
                <a:solidFill>
                  <a:srgbClr val="535353"/>
                </a:solidFill>
                <a:latin typeface="Calibri"/>
              </a:rPr>
              <a:t>Setting up project steering group</a:t>
            </a:r>
            <a:endParaRPr/>
          </a:p>
          <a:p>
            <a:pPr>
              <a:lnSpc>
                <a:spcPct val="100000"/>
              </a:lnSpc>
            </a:pPr>
            <a:r>
              <a:rPr lang="lv-LV" sz="2000">
                <a:solidFill>
                  <a:srgbClr val="535353"/>
                </a:solidFill>
                <a:latin typeface="Calibri"/>
              </a:rPr>
              <a:t>Voluntary work, allocated work hours, hiring staff</a:t>
            </a:r>
            <a:endParaRPr/>
          </a:p>
          <a:p>
            <a:pPr>
              <a:lnSpc>
                <a:spcPct val="100000"/>
              </a:lnSpc>
            </a:pPr>
            <a:r>
              <a:rPr lang="lv-LV" sz="2000">
                <a:solidFill>
                  <a:srgbClr val="535353"/>
                </a:solidFill>
                <a:latin typeface="Calibri"/>
              </a:rPr>
              <a:t>Internal resourcing: PB Coaches (volunteers, Lahti), Stadiluotsit (hiring, Helsinki)​</a:t>
            </a:r>
            <a:endParaRPr/>
          </a:p>
          <a:p>
            <a:pPr>
              <a:lnSpc>
                <a:spcPct val="100000"/>
              </a:lnSpc>
            </a:pPr>
            <a:r>
              <a:rPr lang="lv-LV" sz="2000">
                <a:solidFill>
                  <a:srgbClr val="535353"/>
                </a:solidFill>
                <a:latin typeface="Calibri"/>
              </a:rPr>
              <a:t>External resourcing:​ NGO-involvement, Schools​, voluntary citizens (Project Guardians, Lahti)</a:t>
            </a:r>
            <a:endParaRPr/>
          </a:p>
          <a:p>
            <a:pPr>
              <a:lnSpc>
                <a:spcPct val="100000"/>
              </a:lnSpc>
            </a:pPr>
            <a:endParaRPr/>
          </a:p>
          <a:p>
            <a:pPr>
              <a:lnSpc>
                <a:spcPct val="100000"/>
              </a:lnSpc>
            </a:pPr>
            <a:r>
              <a:rPr lang="lv-LV" sz="2000" b="1">
                <a:solidFill>
                  <a:srgbClr val="535353"/>
                </a:solidFill>
                <a:latin typeface="Calibri"/>
              </a:rPr>
              <a:t>Organization:</a:t>
            </a:r>
            <a:endParaRPr/>
          </a:p>
          <a:p>
            <a:pPr>
              <a:lnSpc>
                <a:spcPct val="100000"/>
              </a:lnSpc>
            </a:pPr>
            <a:r>
              <a:rPr lang="lv-LV" sz="2000">
                <a:solidFill>
                  <a:srgbClr val="535353"/>
                </a:solidFill>
                <a:latin typeface="Calibri"/>
              </a:rPr>
              <a:t>Organizational culture – willingness to open, resistance to change</a:t>
            </a:r>
            <a:endParaRPr/>
          </a:p>
        </p:txBody>
      </p:sp>
      <p:sp>
        <p:nvSpPr>
          <p:cNvPr id="427" name="CustomShape 5"/>
          <p:cNvSpPr/>
          <p:nvPr/>
        </p:nvSpPr>
        <p:spPr>
          <a:xfrm>
            <a:off x="735840" y="240840"/>
            <a:ext cx="7670520" cy="274320"/>
          </a:xfrm>
          <a:prstGeom prst="rect">
            <a:avLst/>
          </a:prstGeom>
        </p:spPr>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ustomShape 1"/>
          <p:cNvSpPr/>
          <p:nvPr/>
        </p:nvSpPr>
        <p:spPr>
          <a:xfrm>
            <a:off x="6426360" y="178920"/>
            <a:ext cx="2056680" cy="364320"/>
          </a:xfrm>
          <a:prstGeom prst="rect">
            <a:avLst/>
          </a:prstGeom>
        </p:spPr>
        <p:txBody>
          <a:bodyPr lIns="90000" tIns="45000" rIns="90000" bIns="45000"/>
          <a:lstStyle/>
          <a:p>
            <a:pPr>
              <a:lnSpc>
                <a:spcPct val="100000"/>
              </a:lnSpc>
            </a:pPr>
            <a:fld id="{A9F7A0BF-4EF0-4979-A5A8-B89BD9403F91}" type="slidenum">
              <a:rPr lang="lv-LV">
                <a:solidFill>
                  <a:srgbClr val="000000"/>
                </a:solidFill>
                <a:latin typeface="Calibri"/>
              </a:rPr>
              <a:t>54</a:t>
            </a:fld>
            <a:endParaRPr/>
          </a:p>
        </p:txBody>
      </p:sp>
      <p:sp>
        <p:nvSpPr>
          <p:cNvPr id="429" name="CustomShape 2"/>
          <p:cNvSpPr/>
          <p:nvPr/>
        </p:nvSpPr>
        <p:spPr>
          <a:xfrm>
            <a:off x="735840" y="56052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6. Resourcing</a:t>
            </a:r>
            <a:endParaRPr/>
          </a:p>
        </p:txBody>
      </p:sp>
      <p:sp>
        <p:nvSpPr>
          <p:cNvPr id="430" name="CustomShape 3"/>
          <p:cNvSpPr/>
          <p:nvPr/>
        </p:nvSpPr>
        <p:spPr>
          <a:xfrm>
            <a:off x="735840" y="960840"/>
            <a:ext cx="7670520" cy="526320"/>
          </a:xfrm>
          <a:prstGeom prst="rect">
            <a:avLst/>
          </a:prstGeom>
        </p:spPr>
        <p:txBody>
          <a:bodyPr lIns="90000" tIns="45000" rIns="90000" bIns="45000"/>
          <a:lstStyle/>
          <a:p>
            <a:pPr>
              <a:lnSpc>
                <a:spcPct val="100000"/>
              </a:lnSpc>
            </a:pPr>
            <a:r>
              <a:rPr lang="lv-LV" sz="3200">
                <a:solidFill>
                  <a:srgbClr val="535353"/>
                </a:solidFill>
                <a:latin typeface="Calibri"/>
              </a:rPr>
              <a:t>Adequacy of PB resources - risks</a:t>
            </a:r>
            <a:endParaRPr/>
          </a:p>
        </p:txBody>
      </p:sp>
      <p:sp>
        <p:nvSpPr>
          <p:cNvPr id="431" name="CustomShape 4"/>
          <p:cNvSpPr/>
          <p:nvPr/>
        </p:nvSpPr>
        <p:spPr>
          <a:xfrm>
            <a:off x="735840" y="240840"/>
            <a:ext cx="7670520" cy="274320"/>
          </a:xfrm>
          <a:prstGeom prst="rect">
            <a:avLst/>
          </a:prstGeom>
        </p:spPr>
      </p:sp>
      <p:sp>
        <p:nvSpPr>
          <p:cNvPr id="432" name="CustomShape 5"/>
          <p:cNvSpPr/>
          <p:nvPr/>
        </p:nvSpPr>
        <p:spPr>
          <a:xfrm>
            <a:off x="735840" y="1447200"/>
            <a:ext cx="7670520" cy="1115280"/>
          </a:xfrm>
          <a:prstGeom prst="rect">
            <a:avLst/>
          </a:prstGeom>
        </p:spPr>
        <p:txBody>
          <a:bodyPr lIns="90000" tIns="45000" rIns="90000" bIns="45000"/>
          <a:lstStyle/>
          <a:p>
            <a:pPr>
              <a:lnSpc>
                <a:spcPct val="100000"/>
              </a:lnSpc>
            </a:pPr>
            <a:r>
              <a:rPr lang="lv-LV" sz="1600">
                <a:solidFill>
                  <a:srgbClr val="000000"/>
                </a:solidFill>
                <a:latin typeface="Calibri"/>
              </a:rPr>
              <a:t>”In our City, everyone has the opportunity to participate, influence, meet other people and pursue self-realisation. The City is a platform for active engagement and collaboration by local residents and communities.”</a:t>
            </a:r>
            <a:endParaRPr/>
          </a:p>
          <a:p>
            <a:pPr>
              <a:lnSpc>
                <a:spcPct val="100000"/>
              </a:lnSpc>
            </a:pPr>
            <a:r>
              <a:rPr lang="lv-LV" sz="1600">
                <a:solidFill>
                  <a:srgbClr val="000000"/>
                </a:solidFill>
                <a:latin typeface="Calibri"/>
              </a:rPr>
              <a:t> </a:t>
            </a:r>
            <a:endParaRPr/>
          </a:p>
          <a:p>
            <a:pPr>
              <a:lnSpc>
                <a:spcPct val="90000"/>
              </a:lnSpc>
            </a:pPr>
            <a:endParaRPr/>
          </a:p>
          <a:p>
            <a:pPr>
              <a:lnSpc>
                <a:spcPct val="90000"/>
              </a:lnSpc>
            </a:pPr>
            <a:endParaRPr/>
          </a:p>
        </p:txBody>
      </p:sp>
      <p:pic>
        <p:nvPicPr>
          <p:cNvPr id="433" name="Graphic 8"/>
          <p:cNvPicPr/>
          <p:nvPr/>
        </p:nvPicPr>
        <p:blipFill>
          <a:blip r:embed="rId2"/>
          <a:stretch>
            <a:fillRect/>
          </a:stretch>
        </p:blipFill>
        <p:spPr>
          <a:xfrm>
            <a:off x="620640" y="2235960"/>
            <a:ext cx="399240" cy="399240"/>
          </a:xfrm>
          <a:prstGeom prst="rect">
            <a:avLst/>
          </a:prstGeom>
        </p:spPr>
      </p:pic>
      <p:sp>
        <p:nvSpPr>
          <p:cNvPr id="434" name="CustomShape 6"/>
          <p:cNvSpPr/>
          <p:nvPr/>
        </p:nvSpPr>
        <p:spPr>
          <a:xfrm>
            <a:off x="1080360" y="2189880"/>
            <a:ext cx="7326360" cy="333360"/>
          </a:xfrm>
          <a:prstGeom prst="rect">
            <a:avLst/>
          </a:prstGeom>
        </p:spPr>
        <p:txBody>
          <a:bodyPr lIns="90000" tIns="45000" rIns="90000" bIns="45000"/>
          <a:lstStyle/>
          <a:p>
            <a:pPr>
              <a:lnSpc>
                <a:spcPct val="100000"/>
              </a:lnSpc>
            </a:pPr>
            <a:r>
              <a:rPr lang="lv-LV" sz="1600">
                <a:solidFill>
                  <a:srgbClr val="4472C4"/>
                </a:solidFill>
                <a:latin typeface="Calibri"/>
              </a:rPr>
              <a:t>Participation is the strategy document, but is it in the organization? </a:t>
            </a:r>
            <a:endParaRPr/>
          </a:p>
        </p:txBody>
      </p:sp>
      <p:sp>
        <p:nvSpPr>
          <p:cNvPr id="435" name="CustomShape 7"/>
          <p:cNvSpPr/>
          <p:nvPr/>
        </p:nvSpPr>
        <p:spPr>
          <a:xfrm>
            <a:off x="792360" y="3821400"/>
            <a:ext cx="3308400" cy="333360"/>
          </a:xfrm>
          <a:prstGeom prst="rect">
            <a:avLst/>
          </a:prstGeom>
        </p:spPr>
        <p:txBody>
          <a:bodyPr lIns="90000" tIns="45000" rIns="90000" bIns="45000"/>
          <a:lstStyle/>
          <a:p>
            <a:pPr>
              <a:lnSpc>
                <a:spcPct val="100000"/>
              </a:lnSpc>
            </a:pPr>
            <a:r>
              <a:rPr lang="lv-LV" sz="1600">
                <a:solidFill>
                  <a:srgbClr val="181717"/>
                </a:solidFill>
                <a:latin typeface="Calibri"/>
              </a:rPr>
              <a:t>”We have plenty of staff”</a:t>
            </a:r>
            <a:endParaRPr/>
          </a:p>
        </p:txBody>
      </p:sp>
      <p:sp>
        <p:nvSpPr>
          <p:cNvPr id="436" name="CustomShape 8"/>
          <p:cNvSpPr/>
          <p:nvPr/>
        </p:nvSpPr>
        <p:spPr>
          <a:xfrm>
            <a:off x="743040" y="4817880"/>
            <a:ext cx="4139280" cy="333360"/>
          </a:xfrm>
          <a:prstGeom prst="rect">
            <a:avLst/>
          </a:prstGeom>
        </p:spPr>
        <p:txBody>
          <a:bodyPr lIns="90000" tIns="45000" rIns="90000" bIns="45000"/>
          <a:lstStyle/>
          <a:p>
            <a:pPr>
              <a:lnSpc>
                <a:spcPct val="100000"/>
              </a:lnSpc>
            </a:pPr>
            <a:r>
              <a:rPr lang="lv-LV" sz="1600">
                <a:solidFill>
                  <a:srgbClr val="181717"/>
                </a:solidFill>
                <a:latin typeface="Calibri"/>
              </a:rPr>
              <a:t>”participation.co-ordinator@city.fi”</a:t>
            </a:r>
            <a:endParaRPr/>
          </a:p>
        </p:txBody>
      </p:sp>
      <p:sp>
        <p:nvSpPr>
          <p:cNvPr id="437" name="CustomShape 9"/>
          <p:cNvSpPr/>
          <p:nvPr/>
        </p:nvSpPr>
        <p:spPr>
          <a:xfrm>
            <a:off x="1091160" y="5164560"/>
            <a:ext cx="5386680" cy="333360"/>
          </a:xfrm>
          <a:prstGeom prst="rect">
            <a:avLst/>
          </a:prstGeom>
        </p:spPr>
        <p:txBody>
          <a:bodyPr lIns="90000" tIns="45000" rIns="90000" bIns="45000"/>
          <a:lstStyle/>
          <a:p>
            <a:pPr>
              <a:lnSpc>
                <a:spcPct val="100000"/>
              </a:lnSpc>
            </a:pPr>
            <a:r>
              <a:rPr lang="lv-LV" sz="1600">
                <a:solidFill>
                  <a:srgbClr val="4472C4"/>
                </a:solidFill>
                <a:latin typeface="Calibri"/>
              </a:rPr>
              <a:t>Resources for participation are inadeaqute</a:t>
            </a:r>
            <a:endParaRPr/>
          </a:p>
        </p:txBody>
      </p:sp>
      <p:sp>
        <p:nvSpPr>
          <p:cNvPr id="438" name="CustomShape 10"/>
          <p:cNvSpPr/>
          <p:nvPr/>
        </p:nvSpPr>
        <p:spPr>
          <a:xfrm>
            <a:off x="761040" y="2659320"/>
            <a:ext cx="7391520" cy="333360"/>
          </a:xfrm>
          <a:prstGeom prst="rect">
            <a:avLst/>
          </a:prstGeom>
        </p:spPr>
        <p:txBody>
          <a:bodyPr lIns="90000" tIns="45000" rIns="90000" bIns="45000"/>
          <a:lstStyle/>
          <a:p>
            <a:pPr>
              <a:lnSpc>
                <a:spcPct val="100000"/>
              </a:lnSpc>
            </a:pPr>
            <a:r>
              <a:rPr lang="lv-LV" sz="1600">
                <a:solidFill>
                  <a:srgbClr val="181717"/>
                </a:solidFill>
                <a:latin typeface="Calibri"/>
              </a:rPr>
              <a:t>”City’s participation programme 2018-2020”</a:t>
            </a:r>
            <a:endParaRPr/>
          </a:p>
        </p:txBody>
      </p:sp>
      <p:sp>
        <p:nvSpPr>
          <p:cNvPr id="439" name="CustomShape 11"/>
          <p:cNvSpPr/>
          <p:nvPr/>
        </p:nvSpPr>
        <p:spPr>
          <a:xfrm>
            <a:off x="1114920" y="3033720"/>
            <a:ext cx="7113960" cy="576720"/>
          </a:xfrm>
          <a:prstGeom prst="rect">
            <a:avLst/>
          </a:prstGeom>
        </p:spPr>
        <p:txBody>
          <a:bodyPr lIns="90000" tIns="45000" rIns="90000" bIns="45000"/>
          <a:lstStyle/>
          <a:p>
            <a:pPr>
              <a:lnSpc>
                <a:spcPct val="100000"/>
              </a:lnSpc>
            </a:pPr>
            <a:r>
              <a:rPr lang="lv-LV" sz="1600">
                <a:solidFill>
                  <a:srgbClr val="4472C4"/>
                </a:solidFill>
                <a:latin typeface="Calibri"/>
              </a:rPr>
              <a:t>Is the participation in the action? Responsible project workers or shared participatory culture</a:t>
            </a:r>
            <a:endParaRPr/>
          </a:p>
        </p:txBody>
      </p:sp>
      <p:sp>
        <p:nvSpPr>
          <p:cNvPr id="440" name="CustomShape 12"/>
          <p:cNvSpPr/>
          <p:nvPr/>
        </p:nvSpPr>
        <p:spPr>
          <a:xfrm>
            <a:off x="1145160" y="4145400"/>
            <a:ext cx="7261560" cy="576720"/>
          </a:xfrm>
          <a:prstGeom prst="rect">
            <a:avLst/>
          </a:prstGeom>
        </p:spPr>
        <p:txBody>
          <a:bodyPr lIns="90000" tIns="45000" rIns="90000" bIns="45000"/>
          <a:lstStyle/>
          <a:p>
            <a:pPr>
              <a:lnSpc>
                <a:spcPct val="100000"/>
              </a:lnSpc>
            </a:pPr>
            <a:r>
              <a:rPr lang="lv-LV" sz="1600">
                <a:solidFill>
                  <a:srgbClr val="4472C4"/>
                </a:solidFill>
                <a:latin typeface="Calibri"/>
              </a:rPr>
              <a:t>Participation and engaggement are unrealistic aims without the means to achieve them</a:t>
            </a:r>
            <a:endParaRPr/>
          </a:p>
        </p:txBody>
      </p:sp>
      <p:pic>
        <p:nvPicPr>
          <p:cNvPr id="441" name="Graphic 19"/>
          <p:cNvPicPr/>
          <p:nvPr/>
        </p:nvPicPr>
        <p:blipFill>
          <a:blip r:embed="rId2"/>
          <a:stretch>
            <a:fillRect/>
          </a:stretch>
        </p:blipFill>
        <p:spPr>
          <a:xfrm>
            <a:off x="620640" y="3158280"/>
            <a:ext cx="399240" cy="399240"/>
          </a:xfrm>
          <a:prstGeom prst="rect">
            <a:avLst/>
          </a:prstGeom>
        </p:spPr>
      </p:pic>
      <p:pic>
        <p:nvPicPr>
          <p:cNvPr id="442" name="Picture 4"/>
          <p:cNvPicPr/>
          <p:nvPr/>
        </p:nvPicPr>
        <p:blipFill>
          <a:blip r:embed="rId3"/>
          <a:stretch>
            <a:fillRect/>
          </a:stretch>
        </p:blipFill>
        <p:spPr>
          <a:xfrm>
            <a:off x="594360" y="4325760"/>
            <a:ext cx="395640" cy="401760"/>
          </a:xfrm>
          <a:prstGeom prst="rect">
            <a:avLst/>
          </a:prstGeom>
        </p:spPr>
      </p:pic>
      <p:pic>
        <p:nvPicPr>
          <p:cNvPr id="443" name="Picture 20"/>
          <p:cNvPicPr/>
          <p:nvPr/>
        </p:nvPicPr>
        <p:blipFill>
          <a:blip r:embed="rId3"/>
          <a:stretch>
            <a:fillRect/>
          </a:stretch>
        </p:blipFill>
        <p:spPr>
          <a:xfrm>
            <a:off x="594360" y="5211720"/>
            <a:ext cx="395640" cy="40176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32">
                                            <p:txEl>
                                              <p:pRg st="0" end="21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34"/>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4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4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4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436"/>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437"/>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440"/>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696960" y="2883600"/>
            <a:ext cx="7666920" cy="721440"/>
          </a:xfrm>
          <a:prstGeom prst="rect">
            <a:avLst/>
          </a:prstGeom>
        </p:spPr>
        <p:txBody>
          <a:bodyPr lIns="90000" tIns="45000" rIns="90000" bIns="45000"/>
          <a:lstStyle/>
          <a:p>
            <a:pPr>
              <a:lnSpc>
                <a:spcPct val="100000"/>
              </a:lnSpc>
            </a:pPr>
            <a:r>
              <a:rPr lang="lv-LV" sz="4200" b="1">
                <a:solidFill>
                  <a:srgbClr val="FFFFFF"/>
                </a:solidFill>
                <a:latin typeface="Calibri"/>
              </a:rPr>
              <a:t>2.6. SOURCES</a:t>
            </a:r>
            <a:endParaRPr/>
          </a:p>
        </p:txBody>
      </p:sp>
      <p:sp>
        <p:nvSpPr>
          <p:cNvPr id="445" name="CustomShape 2"/>
          <p:cNvSpPr/>
          <p:nvPr/>
        </p:nvSpPr>
        <p:spPr>
          <a:xfrm>
            <a:off x="7086600" y="179280"/>
            <a:ext cx="2056680" cy="364320"/>
          </a:xfrm>
          <a:prstGeom prst="rect">
            <a:avLst/>
          </a:prstGeom>
        </p:spPr>
        <p:txBody>
          <a:bodyPr lIns="90000" tIns="45000" rIns="90000" bIns="45000"/>
          <a:lstStyle/>
          <a:p>
            <a:pPr>
              <a:lnSpc>
                <a:spcPct val="100000"/>
              </a:lnSpc>
            </a:pPr>
            <a:fld id="{F3EE59EE-5400-48BF-9683-E1BAA997E5F9}" type="slidenum">
              <a:rPr lang="lv-LV">
                <a:solidFill>
                  <a:srgbClr val="000000"/>
                </a:solidFill>
                <a:latin typeface="Calibri"/>
              </a:rPr>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CustomShape 1"/>
          <p:cNvSpPr/>
          <p:nvPr/>
        </p:nvSpPr>
        <p:spPr>
          <a:xfrm>
            <a:off x="6426360" y="178920"/>
            <a:ext cx="2056680" cy="364320"/>
          </a:xfrm>
          <a:prstGeom prst="rect">
            <a:avLst/>
          </a:prstGeom>
        </p:spPr>
        <p:txBody>
          <a:bodyPr lIns="90000" tIns="45000" rIns="90000" bIns="45000"/>
          <a:lstStyle/>
          <a:p>
            <a:pPr>
              <a:lnSpc>
                <a:spcPct val="100000"/>
              </a:lnSpc>
            </a:pPr>
            <a:fld id="{4AB90F58-547C-4DDA-94CF-B94909E0F8BA}" type="slidenum">
              <a:rPr lang="lv-LV">
                <a:solidFill>
                  <a:srgbClr val="000000"/>
                </a:solidFill>
                <a:latin typeface="Calibri"/>
              </a:rPr>
              <a:t>56</a:t>
            </a:fld>
            <a:endParaRPr/>
          </a:p>
        </p:txBody>
      </p:sp>
      <p:sp>
        <p:nvSpPr>
          <p:cNvPr id="447" name="CustomShape 2"/>
          <p:cNvSpPr/>
          <p:nvPr/>
        </p:nvSpPr>
        <p:spPr>
          <a:xfrm>
            <a:off x="735840" y="44496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Sources</a:t>
            </a:r>
            <a:endParaRPr/>
          </a:p>
        </p:txBody>
      </p:sp>
      <p:sp>
        <p:nvSpPr>
          <p:cNvPr id="448" name="CustomShape 3"/>
          <p:cNvSpPr/>
          <p:nvPr/>
        </p:nvSpPr>
        <p:spPr>
          <a:xfrm>
            <a:off x="735840" y="240840"/>
            <a:ext cx="7670520" cy="274320"/>
          </a:xfrm>
          <a:prstGeom prst="rect">
            <a:avLst/>
          </a:prstGeom>
        </p:spPr>
      </p:sp>
      <p:sp>
        <p:nvSpPr>
          <p:cNvPr id="449" name="CustomShape 4"/>
          <p:cNvSpPr/>
          <p:nvPr/>
        </p:nvSpPr>
        <p:spPr>
          <a:xfrm>
            <a:off x="735840" y="897840"/>
            <a:ext cx="7785720" cy="6523560"/>
          </a:xfrm>
          <a:prstGeom prst="rect">
            <a:avLst/>
          </a:prstGeom>
        </p:spPr>
        <p:txBody>
          <a:bodyPr lIns="90000" tIns="45000" rIns="90000" bIns="45000"/>
          <a:lstStyle/>
          <a:p>
            <a:pPr>
              <a:lnSpc>
                <a:spcPct val="100000"/>
              </a:lnSpc>
            </a:pPr>
            <a:r>
              <a:rPr lang="lv-LV" sz="800" b="1">
                <a:solidFill>
                  <a:srgbClr val="000000"/>
                </a:solidFill>
                <a:latin typeface="Calibri"/>
              </a:rPr>
              <a:t>Other interesting sources used:</a:t>
            </a:r>
            <a:endParaRPr/>
          </a:p>
          <a:p>
            <a:pPr>
              <a:lnSpc>
                <a:spcPct val="100000"/>
              </a:lnSpc>
              <a:buFont typeface="Arial"/>
              <a:buChar char="•"/>
            </a:pPr>
            <a:r>
              <a:rPr lang="lv-LV" sz="800">
                <a:solidFill>
                  <a:srgbClr val="000000"/>
                </a:solidFill>
                <a:latin typeface="Calibri"/>
              </a:rPr>
              <a:t>Irvin, R. A., &amp; Stansbury, J. (2004). Citizen participation in decision making: is it worth the effort?. </a:t>
            </a:r>
            <a:r>
              <a:rPr lang="lv-LV" sz="800" i="1">
                <a:solidFill>
                  <a:srgbClr val="000000"/>
                </a:solidFill>
                <a:latin typeface="Calibri"/>
              </a:rPr>
              <a:t>Public administration review</a:t>
            </a:r>
            <a:r>
              <a:rPr lang="lv-LV" sz="800">
                <a:solidFill>
                  <a:srgbClr val="000000"/>
                </a:solidFill>
                <a:latin typeface="Calibri"/>
              </a:rPr>
              <a:t>, </a:t>
            </a:r>
            <a:r>
              <a:rPr lang="lv-LV" sz="800" i="1">
                <a:solidFill>
                  <a:srgbClr val="000000"/>
                </a:solidFill>
                <a:latin typeface="Calibri"/>
              </a:rPr>
              <a:t>64</a:t>
            </a:r>
            <a:r>
              <a:rPr lang="lv-LV" sz="800">
                <a:solidFill>
                  <a:srgbClr val="000000"/>
                </a:solidFill>
                <a:latin typeface="Calibri"/>
              </a:rPr>
              <a:t>(1), 55-65.​</a:t>
            </a:r>
            <a:endParaRPr/>
          </a:p>
          <a:p>
            <a:pPr>
              <a:lnSpc>
                <a:spcPct val="100000"/>
              </a:lnSpc>
              <a:buFont typeface="Arial"/>
              <a:buChar char="•"/>
            </a:pPr>
            <a:r>
              <a:rPr lang="lv-LV" sz="800">
                <a:solidFill>
                  <a:srgbClr val="000000"/>
                </a:solidFill>
                <a:latin typeface="Calibri"/>
              </a:rPr>
              <a:t>Pihlava, Ritva 2017. Kuntaliitto: Osallistuva budjetointi kunnissa ja maakunnissa. ​</a:t>
            </a:r>
            <a:endParaRPr/>
          </a:p>
          <a:p>
            <a:pPr>
              <a:lnSpc>
                <a:spcPct val="100000"/>
              </a:lnSpc>
              <a:buFont typeface="Arial"/>
              <a:buChar char="•"/>
            </a:pPr>
            <a:r>
              <a:rPr lang="lv-LV" sz="800" u="sng">
                <a:solidFill>
                  <a:srgbClr val="0563C1"/>
                </a:solidFill>
                <a:latin typeface="Calibri"/>
                <a:hlinkClick r:id="rId2"/>
              </a:rPr>
              <a:t>http://shop.kuntaliitto.fi/product_details.php?p=3356</a:t>
            </a:r>
            <a:r>
              <a:rPr lang="lv-LV" sz="800">
                <a:solidFill>
                  <a:srgbClr val="000000"/>
                </a:solidFill>
                <a:latin typeface="Calibri"/>
              </a:rPr>
              <a:t>​</a:t>
            </a:r>
            <a:endParaRPr/>
          </a:p>
          <a:p>
            <a:pPr>
              <a:lnSpc>
                <a:spcPct val="100000"/>
              </a:lnSpc>
              <a:buFont typeface="Arial"/>
              <a:buChar char="•"/>
            </a:pPr>
            <a:r>
              <a:rPr lang="lv-LV" sz="800">
                <a:solidFill>
                  <a:srgbClr val="000000"/>
                </a:solidFill>
                <a:latin typeface="Calibri"/>
              </a:rPr>
              <a:t>Ahonen &amp; Rask, 2019, P. 5-7. OSALLISTUVAN BUDJETOINNIN MALLIT JA TRENDIT SUOMESSA. Available at: http://shop.kuntaliitto.fi/product_details.php?p=3573 ​</a:t>
            </a:r>
            <a:endParaRPr/>
          </a:p>
          <a:p>
            <a:pPr>
              <a:lnSpc>
                <a:spcPct val="100000"/>
              </a:lnSpc>
              <a:buFont typeface="Arial"/>
              <a:buChar char="•"/>
            </a:pPr>
            <a:r>
              <a:rPr lang="lv-LV" sz="800">
                <a:solidFill>
                  <a:srgbClr val="000000"/>
                </a:solidFill>
                <a:latin typeface="Calibri"/>
              </a:rPr>
              <a:t>Pauliina Lehtonen, 2020​. Presentation available at Freedcamp</a:t>
            </a:r>
            <a:endParaRPr/>
          </a:p>
          <a:p>
            <a:pPr>
              <a:lnSpc>
                <a:spcPct val="100000"/>
              </a:lnSpc>
              <a:buFont typeface="Arial"/>
              <a:buChar char="•"/>
            </a:pPr>
            <a:r>
              <a:rPr lang="lv-LV" sz="800">
                <a:solidFill>
                  <a:srgbClr val="000000"/>
                </a:solidFill>
                <a:latin typeface="Calibri"/>
              </a:rPr>
              <a:t>Katja Syvärinen, 18.2.2020, TtT-event presentation​</a:t>
            </a:r>
            <a:endParaRPr/>
          </a:p>
          <a:p>
            <a:pPr>
              <a:lnSpc>
                <a:spcPct val="100000"/>
              </a:lnSpc>
              <a:buFont typeface="Arial"/>
              <a:buChar char="•"/>
            </a:pPr>
            <a:r>
              <a:rPr lang="lv-LV" sz="800">
                <a:solidFill>
                  <a:srgbClr val="000000"/>
                </a:solidFill>
                <a:latin typeface="Calibri"/>
              </a:rPr>
              <a:t>Katja Syvärinen, 18.2.2020, TtT-event presentation, based on Aaltonen ym. 2016​</a:t>
            </a:r>
            <a:endParaRPr/>
          </a:p>
          <a:p>
            <a:pPr>
              <a:lnSpc>
                <a:spcPct val="100000"/>
              </a:lnSpc>
              <a:buFont typeface="Arial"/>
              <a:buChar char="•"/>
            </a:pPr>
            <a:r>
              <a:rPr lang="lv-LV" sz="800">
                <a:solidFill>
                  <a:srgbClr val="000000"/>
                </a:solidFill>
                <a:latin typeface="Calibri"/>
              </a:rPr>
              <a:t>Democratic Innovations. Direct quote from blog post on OmaStadi PBs’ Mid-Term evaluation by BiBu [Read 3.6.2020] Available at: </a:t>
            </a:r>
            <a:r>
              <a:rPr lang="lv-LV" sz="800" u="sng">
                <a:solidFill>
                  <a:srgbClr val="0563C1"/>
                </a:solidFill>
                <a:latin typeface="Calibri"/>
                <a:hlinkClick r:id="rId3"/>
              </a:rPr>
              <a:t>https://www.democraticinnovations.com/2019/11/20/seven-recommendations-for-participatory-budgeting/</a:t>
            </a:r>
            <a:r>
              <a:rPr lang="lv-LV" sz="800">
                <a:solidFill>
                  <a:srgbClr val="000000"/>
                </a:solidFill>
                <a:latin typeface="Calibri"/>
              </a:rPr>
              <a:t>​</a:t>
            </a:r>
            <a:endParaRPr/>
          </a:p>
          <a:p>
            <a:pPr>
              <a:lnSpc>
                <a:spcPct val="100000"/>
              </a:lnSpc>
              <a:buFont typeface="Arial"/>
              <a:buChar char="•"/>
            </a:pPr>
            <a:r>
              <a:rPr lang="lv-LV" sz="800">
                <a:solidFill>
                  <a:srgbClr val="000000"/>
                </a:solidFill>
                <a:latin typeface="Calibri"/>
              </a:rPr>
              <a:t>Ertiö &amp; Rask, 2019. Yhteisluomisen tutka​</a:t>
            </a:r>
            <a:endParaRPr/>
          </a:p>
          <a:p>
            <a:pPr>
              <a:lnSpc>
                <a:spcPct val="100000"/>
              </a:lnSpc>
              <a:buFont typeface="Arial"/>
              <a:buChar char="•"/>
            </a:pPr>
            <a:r>
              <a:rPr lang="lv-LV" sz="800">
                <a:solidFill>
                  <a:srgbClr val="000000"/>
                </a:solidFill>
                <a:latin typeface="Calibri"/>
              </a:rPr>
              <a:t>Loipponen &amp; Heinonen, Smart Business Annual Review 2019 based on Rask &amp; Ertiö 2019, Yhteisluomisen tutka – Malli osallisuustoiminnan kokonaisvaltaiseen arviointiin. Available at: https://www.theseus.fi/bitstream/handle/10024/263443/LAMK_2019_53.pdf?sequence=6</a:t>
            </a:r>
            <a:endParaRPr/>
          </a:p>
          <a:p>
            <a:pPr>
              <a:lnSpc>
                <a:spcPct val="100000"/>
              </a:lnSpc>
              <a:buFont typeface="Arial"/>
              <a:buChar char="•"/>
            </a:pPr>
            <a:r>
              <a:rPr lang="lv-LV" sz="800">
                <a:solidFill>
                  <a:srgbClr val="000000"/>
                </a:solidFill>
                <a:latin typeface="Calibri"/>
                <a:ea typeface="Calibri"/>
              </a:rPr>
              <a:t>Method, participatory budgeting. https://participedia.net/method/146</a:t>
            </a:r>
            <a:endParaRPr/>
          </a:p>
          <a:p>
            <a:pPr>
              <a:lnSpc>
                <a:spcPct val="100000"/>
              </a:lnSpc>
              <a:buFont typeface="Arial"/>
              <a:buChar char="•"/>
            </a:pPr>
            <a:r>
              <a:rPr lang="lv-LV" sz="800">
                <a:solidFill>
                  <a:srgbClr val="000000"/>
                </a:solidFill>
                <a:latin typeface="Calibri"/>
                <a:ea typeface="Calibri"/>
              </a:rPr>
              <a:t>LISÄÄ KUNTALIITON UUSI​ (New publication coming..)</a:t>
            </a:r>
            <a:endParaRPr/>
          </a:p>
          <a:p>
            <a:pPr>
              <a:lnSpc>
                <a:spcPct val="100000"/>
              </a:lnSpc>
            </a:pPr>
            <a:endParaRPr/>
          </a:p>
          <a:p>
            <a:pPr>
              <a:lnSpc>
                <a:spcPct val="100000"/>
              </a:lnSpc>
            </a:pPr>
            <a:r>
              <a:rPr lang="lv-LV" sz="800" b="1">
                <a:solidFill>
                  <a:srgbClr val="000000"/>
                </a:solidFill>
                <a:latin typeface="Calibri"/>
                <a:ea typeface="Calibri"/>
              </a:rPr>
              <a:t>Helsinki, OmaStadi:</a:t>
            </a:r>
            <a:endParaRPr/>
          </a:p>
          <a:p>
            <a:pPr>
              <a:lnSpc>
                <a:spcPct val="100000"/>
              </a:lnSpc>
              <a:buFont typeface="Arial"/>
              <a:buChar char="•"/>
            </a:pPr>
            <a:r>
              <a:rPr lang="lv-LV" sz="800">
                <a:solidFill>
                  <a:srgbClr val="000000"/>
                </a:solidFill>
                <a:latin typeface="Calibri"/>
                <a:ea typeface="Calibri"/>
              </a:rPr>
              <a:t>OmaStadi </a:t>
            </a:r>
            <a:r>
              <a:rPr lang="lv-LV" sz="800" u="sng">
                <a:solidFill>
                  <a:srgbClr val="0563C1"/>
                </a:solidFill>
                <a:latin typeface="Calibri"/>
                <a:ea typeface="Calibri"/>
                <a:hlinkClick r:id="rId4"/>
              </a:rPr>
              <a:t>www.omastadi.hel.fi</a:t>
            </a:r>
            <a:r>
              <a:rPr lang="lv-LV" sz="800">
                <a:solidFill>
                  <a:srgbClr val="000000"/>
                </a:solidFill>
                <a:latin typeface="Calibri"/>
                <a:ea typeface="Calibri"/>
              </a:rPr>
              <a:t>​</a:t>
            </a:r>
            <a:endParaRPr/>
          </a:p>
          <a:p>
            <a:pPr>
              <a:lnSpc>
                <a:spcPct val="100000"/>
              </a:lnSpc>
              <a:buFont typeface="Arial"/>
              <a:buChar char="•"/>
            </a:pPr>
            <a:r>
              <a:rPr lang="lv-LV" sz="800">
                <a:solidFill>
                  <a:srgbClr val="000000"/>
                </a:solidFill>
                <a:latin typeface="Calibri"/>
                <a:ea typeface="Calibri"/>
              </a:rPr>
              <a:t>OmaStadi  </a:t>
            </a:r>
            <a:r>
              <a:rPr lang="lv-LV" sz="800" u="sng">
                <a:solidFill>
                  <a:srgbClr val="0563C1"/>
                </a:solidFill>
                <a:latin typeface="Calibri"/>
                <a:ea typeface="Calibri"/>
                <a:hlinkClick r:id="rId5"/>
              </a:rPr>
              <a:t>https://omastadi.hel.fi/processes/osbu-2019</a:t>
            </a:r>
            <a:r>
              <a:rPr lang="lv-LV" sz="800">
                <a:solidFill>
                  <a:srgbClr val="000000"/>
                </a:solidFill>
                <a:latin typeface="Calibri"/>
                <a:ea typeface="Calibri"/>
              </a:rPr>
              <a:t>​</a:t>
            </a:r>
            <a:endParaRPr/>
          </a:p>
          <a:p>
            <a:pPr>
              <a:lnSpc>
                <a:spcPct val="100000"/>
              </a:lnSpc>
              <a:buFont typeface="Arial"/>
              <a:buChar char="•"/>
            </a:pPr>
            <a:r>
              <a:rPr lang="lv-LV" sz="800">
                <a:solidFill>
                  <a:srgbClr val="000000"/>
                </a:solidFill>
                <a:latin typeface="Calibri"/>
                <a:ea typeface="Calibri"/>
              </a:rPr>
              <a:t>Jarkko Laaksonen City Pilot at OmaStadi (presentation 19.5.2020, TtT-online event)​</a:t>
            </a:r>
            <a:endParaRPr/>
          </a:p>
          <a:p>
            <a:pPr>
              <a:lnSpc>
                <a:spcPct val="100000"/>
              </a:lnSpc>
              <a:buFont typeface="Arial"/>
              <a:buChar char="•"/>
            </a:pPr>
            <a:r>
              <a:rPr lang="lv-LV" sz="800">
                <a:solidFill>
                  <a:srgbClr val="000000"/>
                </a:solidFill>
                <a:latin typeface="Calibri"/>
                <a:ea typeface="Calibri"/>
              </a:rPr>
              <a:t>Verkka, Kirsi. Development Manager, City of Helsinki, OmaStadi​ (talks at benchmarking event 2019)</a:t>
            </a:r>
            <a:endParaRPr/>
          </a:p>
          <a:p>
            <a:pPr>
              <a:lnSpc>
                <a:spcPct val="100000"/>
              </a:lnSpc>
            </a:pPr>
            <a:r>
              <a:rPr lang="lv-LV" sz="800">
                <a:solidFill>
                  <a:srgbClr val="000000"/>
                </a:solidFill>
                <a:latin typeface="Calibri"/>
                <a:ea typeface="Calibri"/>
              </a:rPr>
              <a:t>​</a:t>
            </a:r>
            <a:endParaRPr/>
          </a:p>
          <a:p>
            <a:pPr>
              <a:lnSpc>
                <a:spcPct val="100000"/>
              </a:lnSpc>
            </a:pPr>
            <a:r>
              <a:rPr lang="lv-LV" sz="800" b="1">
                <a:solidFill>
                  <a:srgbClr val="000000"/>
                </a:solidFill>
                <a:latin typeface="Calibri"/>
                <a:ea typeface="Calibri"/>
              </a:rPr>
              <a:t>​Lahti, OmaLahti:</a:t>
            </a:r>
            <a:endParaRPr/>
          </a:p>
          <a:p>
            <a:pPr>
              <a:lnSpc>
                <a:spcPct val="100000"/>
              </a:lnSpc>
              <a:buFont typeface="Arial"/>
              <a:buChar char="•"/>
            </a:pPr>
            <a:r>
              <a:rPr lang="lv-LV" sz="800" u="sng">
                <a:solidFill>
                  <a:srgbClr val="0563C1"/>
                </a:solidFill>
                <a:latin typeface="Calibri"/>
                <a:ea typeface="Calibri"/>
                <a:hlinkClick r:id="rId6"/>
              </a:rPr>
              <a:t>https://www.lahti.fi/paatoksenteko/osallistujavaikuta/osallistuva-budjetointi</a:t>
            </a:r>
            <a:endParaRPr/>
          </a:p>
          <a:p>
            <a:pPr>
              <a:lnSpc>
                <a:spcPct val="100000"/>
              </a:lnSpc>
              <a:buFont typeface="Arial"/>
              <a:buChar char="•"/>
            </a:pPr>
            <a:r>
              <a:rPr lang="lv-LV" sz="800">
                <a:solidFill>
                  <a:srgbClr val="000000"/>
                </a:solidFill>
                <a:latin typeface="Calibri"/>
                <a:ea typeface="Calibri"/>
              </a:rPr>
              <a:t>Tia Mäkinen and Sanna Virta, PB Team at the City of Lahti​</a:t>
            </a:r>
            <a:endParaRPr/>
          </a:p>
          <a:p>
            <a:pPr>
              <a:lnSpc>
                <a:spcPct val="100000"/>
              </a:lnSpc>
              <a:buFont typeface="Arial"/>
              <a:buChar char="•"/>
            </a:pPr>
            <a:r>
              <a:rPr lang="lv-LV" sz="800">
                <a:solidFill>
                  <a:srgbClr val="000000"/>
                </a:solidFill>
                <a:latin typeface="Calibri"/>
                <a:ea typeface="Calibri"/>
              </a:rPr>
              <a:t>www.lahti.fi​</a:t>
            </a:r>
            <a:endParaRPr/>
          </a:p>
          <a:p>
            <a:pPr>
              <a:lnSpc>
                <a:spcPct val="100000"/>
              </a:lnSpc>
              <a:buFont typeface="Arial"/>
              <a:buChar char="•"/>
            </a:pPr>
            <a:r>
              <a:rPr lang="lv-LV" sz="800">
                <a:solidFill>
                  <a:srgbClr val="000000"/>
                </a:solidFill>
                <a:latin typeface="Calibri"/>
                <a:ea typeface="Calibri"/>
              </a:rPr>
              <a:t>Tia Mäkinen, presentation at seminar September 2019, based on Association of Finnish Municipalities and Karreinen, L. ​</a:t>
            </a:r>
            <a:endParaRPr/>
          </a:p>
          <a:p>
            <a:pPr>
              <a:lnSpc>
                <a:spcPct val="100000"/>
              </a:lnSpc>
            </a:pPr>
            <a:endParaRPr/>
          </a:p>
          <a:p>
            <a:pPr>
              <a:lnSpc>
                <a:spcPct val="100000"/>
              </a:lnSpc>
            </a:pPr>
            <a:endParaRPr/>
          </a:p>
          <a:p>
            <a:pPr>
              <a:lnSpc>
                <a:spcPct val="100000"/>
              </a:lnSpc>
            </a:pPr>
            <a:r>
              <a:rPr lang="lv-LV" sz="800" b="1">
                <a:solidFill>
                  <a:srgbClr val="000000"/>
                </a:solidFill>
                <a:latin typeface="Calibri"/>
                <a:ea typeface="Calibri"/>
              </a:rPr>
              <a:t>Tampere, Mun Tampere:</a:t>
            </a:r>
            <a:endParaRPr/>
          </a:p>
          <a:p>
            <a:pPr>
              <a:lnSpc>
                <a:spcPct val="100000"/>
              </a:lnSpc>
              <a:buFont typeface="Arial"/>
              <a:buChar char="•"/>
            </a:pPr>
            <a:r>
              <a:rPr lang="lv-LV" sz="800">
                <a:solidFill>
                  <a:srgbClr val="000000"/>
                </a:solidFill>
                <a:latin typeface="Calibri"/>
                <a:ea typeface="Calibri"/>
              </a:rPr>
              <a:t>Tampere 2020.  </a:t>
            </a:r>
            <a:r>
              <a:rPr lang="lv-LV" sz="800" u="sng">
                <a:solidFill>
                  <a:srgbClr val="0563C1"/>
                </a:solidFill>
                <a:latin typeface="Calibri"/>
                <a:ea typeface="Calibri"/>
                <a:hlinkClick r:id="rId7"/>
              </a:rPr>
              <a:t>https://mun.tampere.fi/pages/osbu-vaiheet?format=html&amp;locale=en</a:t>
            </a:r>
            <a:r>
              <a:rPr lang="lv-LV" sz="800">
                <a:solidFill>
                  <a:srgbClr val="000000"/>
                </a:solidFill>
                <a:latin typeface="Calibri"/>
                <a:ea typeface="Calibri"/>
              </a:rPr>
              <a:t>​</a:t>
            </a:r>
            <a:endParaRPr/>
          </a:p>
          <a:p>
            <a:pPr>
              <a:lnSpc>
                <a:spcPct val="100000"/>
              </a:lnSpc>
              <a:buFont typeface="Arial"/>
              <a:buChar char="•"/>
            </a:pPr>
            <a:r>
              <a:rPr lang="lv-LV" sz="800">
                <a:solidFill>
                  <a:srgbClr val="000000"/>
                </a:solidFill>
                <a:latin typeface="Calibri"/>
                <a:ea typeface="Calibri"/>
              </a:rPr>
              <a:t>Tampere. </a:t>
            </a:r>
            <a:r>
              <a:rPr lang="lv-LV" sz="800" u="sng">
                <a:solidFill>
                  <a:srgbClr val="0563C1"/>
                </a:solidFill>
                <a:latin typeface="Calibri"/>
                <a:ea typeface="Calibri"/>
                <a:hlinkClick r:id="rId8"/>
              </a:rPr>
              <a:t>https://mun.tampere.fi/pages/arviointi-lainmukaisuus</a:t>
            </a:r>
            <a:r>
              <a:rPr lang="lv-LV" sz="800">
                <a:solidFill>
                  <a:srgbClr val="000000"/>
                </a:solidFill>
                <a:latin typeface="Calibri"/>
                <a:ea typeface="Calibri"/>
              </a:rPr>
              <a:t>​</a:t>
            </a:r>
            <a:endParaRPr/>
          </a:p>
          <a:p>
            <a:pPr>
              <a:lnSpc>
                <a:spcPct val="100000"/>
              </a:lnSpc>
            </a:pPr>
            <a:r>
              <a:rPr lang="lv-LV" sz="800">
                <a:solidFill>
                  <a:srgbClr val="000000"/>
                </a:solidFill>
                <a:latin typeface="Calibri"/>
                <a:ea typeface="Calibri"/>
              </a:rPr>
              <a:t>​</a:t>
            </a:r>
            <a:endParaRPr/>
          </a:p>
          <a:p>
            <a:pPr>
              <a:lnSpc>
                <a:spcPct val="100000"/>
              </a:lnSpc>
            </a:pPr>
            <a:r>
              <a:rPr lang="lv-LV" sz="800" b="1">
                <a:solidFill>
                  <a:srgbClr val="000000"/>
                </a:solidFill>
                <a:latin typeface="Calibri"/>
                <a:ea typeface="Calibri"/>
              </a:rPr>
              <a:t>​Other municipalities:</a:t>
            </a:r>
            <a:endParaRPr/>
          </a:p>
          <a:p>
            <a:pPr>
              <a:lnSpc>
                <a:spcPct val="100000"/>
              </a:lnSpc>
              <a:buFont typeface="Arial"/>
              <a:buChar char="•"/>
            </a:pPr>
            <a:r>
              <a:rPr lang="lv-LV" sz="800">
                <a:solidFill>
                  <a:srgbClr val="000000"/>
                </a:solidFill>
                <a:latin typeface="Calibri"/>
                <a:ea typeface="Calibri"/>
              </a:rPr>
              <a:t>Janakkala. [Cited 17.6.2019] Available at: </a:t>
            </a:r>
            <a:r>
              <a:rPr lang="lv-LV" sz="800" u="sng">
                <a:solidFill>
                  <a:srgbClr val="0563C1"/>
                </a:solidFill>
                <a:latin typeface="Calibri"/>
                <a:ea typeface="Calibri"/>
                <a:hlinkClick r:id="rId9"/>
              </a:rPr>
              <a:t>https://www.janakkala.fi/osallistu-ja-vaikuta/osallisuusohjelma/osallistuva-budjetointi/?fbclid=IwAR0vkwEVrdRuXVXdjw0-SMC3RJt1UHFYGNKupMrnJUtC1SBcE97IVxjoykU</a:t>
            </a:r>
            <a:r>
              <a:rPr lang="lv-LV" sz="800">
                <a:solidFill>
                  <a:srgbClr val="000000"/>
                </a:solidFill>
                <a:latin typeface="Calibri"/>
                <a:ea typeface="Calibri"/>
              </a:rPr>
              <a:t>​</a:t>
            </a:r>
            <a:endParaRPr/>
          </a:p>
          <a:p>
            <a:pPr>
              <a:lnSpc>
                <a:spcPct val="100000"/>
              </a:lnSpc>
              <a:buFont typeface="Arial"/>
              <a:buChar char="•"/>
            </a:pPr>
            <a:r>
              <a:rPr lang="lv-LV" sz="800">
                <a:solidFill>
                  <a:srgbClr val="000000"/>
                </a:solidFill>
                <a:latin typeface="Calibri"/>
                <a:ea typeface="Calibri"/>
              </a:rPr>
              <a:t>Talks with representatives from Finnish municipalities such as Lahti, Helsinki, Tampere, Tuusula about running a PB​</a:t>
            </a:r>
            <a:endParaRPr/>
          </a:p>
          <a:p>
            <a:pPr>
              <a:lnSpc>
                <a:spcPct val="100000"/>
              </a:lnSpc>
              <a:buFont typeface="Arial"/>
              <a:buChar char="•"/>
            </a:pPr>
            <a:r>
              <a:rPr lang="lv-LV" sz="800" u="sng">
                <a:solidFill>
                  <a:srgbClr val="0563C1"/>
                </a:solidFill>
                <a:latin typeface="Calibri"/>
                <a:ea typeface="Calibri"/>
                <a:hlinkClick r:id="rId10"/>
              </a:rPr>
              <a:t>https://osallistu.riihimaki.fi/</a:t>
            </a:r>
            <a:r>
              <a:rPr lang="lv-LV" sz="800">
                <a:solidFill>
                  <a:srgbClr val="000000"/>
                </a:solidFill>
                <a:latin typeface="Calibri"/>
                <a:ea typeface="Calibri"/>
              </a:rPr>
              <a:t>​</a:t>
            </a:r>
            <a:endParaRPr/>
          </a:p>
          <a:p>
            <a:pPr>
              <a:lnSpc>
                <a:spcPct val="100000"/>
              </a:lnSpc>
              <a:buFont typeface="Arial"/>
              <a:buChar char="•"/>
            </a:pPr>
            <a:r>
              <a:rPr lang="lv-LV" sz="800" u="sng">
                <a:solidFill>
                  <a:srgbClr val="0563C1"/>
                </a:solidFill>
                <a:latin typeface="Calibri"/>
                <a:ea typeface="Calibri"/>
                <a:hlinkClick r:id="rId11"/>
              </a:rPr>
              <a:t>https://osallistu.tuusula.fi/</a:t>
            </a:r>
            <a:r>
              <a:rPr lang="lv-LV" sz="800">
                <a:solidFill>
                  <a:srgbClr val="000000"/>
                </a:solidFill>
                <a:latin typeface="Calibri"/>
                <a:ea typeface="Calibri"/>
              </a:rPr>
              <a:t>​</a:t>
            </a:r>
            <a:endParaRPr/>
          </a:p>
          <a:p>
            <a:pPr>
              <a:lnSpc>
                <a:spcPct val="100000"/>
              </a:lnSpc>
              <a:buFont typeface="Arial"/>
              <a:buChar char="•"/>
            </a:pPr>
            <a:r>
              <a:rPr lang="lv-LV" sz="800">
                <a:solidFill>
                  <a:srgbClr val="000000"/>
                </a:solidFill>
                <a:latin typeface="Calibri"/>
                <a:ea typeface="Calibri"/>
              </a:rPr>
              <a:t>Katja Repo, Community Manager, Tuusula​. Talks and presentation (TtT-program)</a:t>
            </a:r>
            <a:endParaRPr/>
          </a:p>
          <a:p>
            <a:pPr>
              <a:lnSpc>
                <a:spcPct val="100000"/>
              </a:lnSpc>
            </a:pPr>
            <a:endParaRPr/>
          </a:p>
          <a:p>
            <a:pPr>
              <a:lnSpc>
                <a:spcPct val="100000"/>
              </a:lnSpc>
            </a:pPr>
            <a:r>
              <a:rPr lang="lv-LV" sz="800" b="1">
                <a:solidFill>
                  <a:srgbClr val="000000"/>
                </a:solidFill>
                <a:latin typeface="Calibri"/>
                <a:ea typeface="Calibri"/>
              </a:rPr>
              <a:t>Links:</a:t>
            </a:r>
            <a:endParaRPr/>
          </a:p>
          <a:p>
            <a:pPr>
              <a:lnSpc>
                <a:spcPct val="100000"/>
              </a:lnSpc>
              <a:buFont typeface="Arial"/>
              <a:buChar char="•"/>
            </a:pPr>
            <a:r>
              <a:rPr lang="lv-LV" sz="800" u="sng">
                <a:solidFill>
                  <a:srgbClr val="0563C1"/>
                </a:solidFill>
                <a:latin typeface="Calibri"/>
                <a:ea typeface="Calibri"/>
                <a:hlinkClick r:id="rId12"/>
              </a:rPr>
              <a:t>https://www.thisisservicedesigndoing.com/methods</a:t>
            </a:r>
            <a:endParaRPr/>
          </a:p>
          <a:p>
            <a:pPr>
              <a:lnSpc>
                <a:spcPct val="100000"/>
              </a:lnSpc>
              <a:buFont typeface="Arial"/>
              <a:buChar char="•"/>
            </a:pPr>
            <a:r>
              <a:rPr lang="lv-LV" sz="800" u="sng">
                <a:solidFill>
                  <a:srgbClr val="0563C1"/>
                </a:solidFill>
                <a:latin typeface="Calibri"/>
                <a:ea typeface="Calibri"/>
                <a:hlinkClick r:id="rId13"/>
              </a:rPr>
              <a:t>https://www.strategyzer.com/canvas</a:t>
            </a:r>
            <a:endParaRPr/>
          </a:p>
          <a:p>
            <a:pPr>
              <a:lnSpc>
                <a:spcPct val="100000"/>
              </a:lnSpc>
              <a:buFont typeface="Arial"/>
              <a:buChar char="•"/>
            </a:pPr>
            <a:r>
              <a:rPr lang="lv-LV" sz="800">
                <a:solidFill>
                  <a:srgbClr val="000000"/>
                </a:solidFill>
                <a:latin typeface="Calibri"/>
                <a:ea typeface="Calibri"/>
              </a:rPr>
              <a:t>Lari Karreinen –model in Freedcamp</a:t>
            </a:r>
            <a:endParaRPr/>
          </a:p>
          <a:p>
            <a:pPr>
              <a:lnSpc>
                <a:spcPct val="100000"/>
              </a:lnSpc>
              <a:buFont typeface="Arial"/>
              <a:buChar char="•"/>
            </a:pPr>
            <a:r>
              <a:rPr lang="lv-LV" sz="800" u="sng">
                <a:solidFill>
                  <a:srgbClr val="0563C1"/>
                </a:solidFill>
                <a:latin typeface="Calibri"/>
                <a:ea typeface="Calibri"/>
                <a:hlinkClick r:id="rId14"/>
              </a:rPr>
              <a:t>https://agilemobile.fi/</a:t>
            </a:r>
            <a:endParaRPr/>
          </a:p>
          <a:p>
            <a:pPr>
              <a:lnSpc>
                <a:spcPct val="100000"/>
              </a:lnSpc>
              <a:buFont typeface="Arial"/>
              <a:buChar char="•"/>
            </a:pPr>
            <a:r>
              <a:rPr lang="lv-LV" sz="800" u="sng">
                <a:solidFill>
                  <a:srgbClr val="0563C1"/>
                </a:solidFill>
                <a:latin typeface="Calibri"/>
                <a:ea typeface="Calibri"/>
                <a:hlinkClick r:id="rId15"/>
              </a:rPr>
              <a:t>https://innokyla.fi/fi/tyokalut</a:t>
            </a:r>
            <a:endParaRPr/>
          </a:p>
          <a:p>
            <a:pPr>
              <a:lnSpc>
                <a:spcPct val="100000"/>
              </a:lnSpc>
              <a:buFont typeface="Arial"/>
              <a:buChar char="•"/>
            </a:pPr>
            <a:r>
              <a:rPr lang="lv-LV" sz="800">
                <a:solidFill>
                  <a:srgbClr val="000000"/>
                </a:solidFill>
                <a:latin typeface="Calibri"/>
                <a:ea typeface="Calibri"/>
              </a:rPr>
              <a:t>Lari Karreinen, mallipohja Freedcamp (also: http://www.karreinen.org/2013/11/suosikkikirjoja-osallistavista.html)</a:t>
            </a:r>
            <a:endParaRPr/>
          </a:p>
          <a:p>
            <a:pPr>
              <a:lnSpc>
                <a:spcPct val="100000"/>
              </a:lnSpc>
            </a:pPr>
            <a:endParaRPr/>
          </a:p>
          <a:p>
            <a:pPr>
              <a:lnSpc>
                <a:spcPct val="100000"/>
              </a:lnSpc>
            </a:pPr>
            <a:r>
              <a:rPr lang="lv-LV" sz="800">
                <a:solidFill>
                  <a:srgbClr val="000000"/>
                </a:solidFill>
                <a:latin typeface="Calibri"/>
                <a:ea typeface="Calibri"/>
              </a:rPr>
              <a:t>​</a:t>
            </a:r>
            <a:endParaRPr/>
          </a:p>
          <a:p>
            <a:pPr>
              <a:lnSpc>
                <a:spcPct val="100000"/>
              </a:lnSpc>
            </a:pPr>
            <a:endParaRPr/>
          </a:p>
          <a:p>
            <a:pPr>
              <a:lnSpc>
                <a:spcPct val="100000"/>
              </a:lnSpc>
            </a:pPr>
            <a:endParaRPr/>
          </a:p>
          <a:p>
            <a:pPr>
              <a:lnSpc>
                <a:spcPct val="100000"/>
              </a:lnSpc>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6426360" y="178920"/>
            <a:ext cx="2056680" cy="364320"/>
          </a:xfrm>
          <a:prstGeom prst="rect">
            <a:avLst/>
          </a:prstGeom>
        </p:spPr>
        <p:txBody>
          <a:bodyPr lIns="90000" tIns="45000" rIns="90000" bIns="45000"/>
          <a:lstStyle/>
          <a:p>
            <a:pPr>
              <a:lnSpc>
                <a:spcPct val="100000"/>
              </a:lnSpc>
            </a:pPr>
            <a:fld id="{59E06C6B-20CD-47BA-85EE-B18A2E911934}" type="slidenum">
              <a:rPr lang="lv-LV">
                <a:solidFill>
                  <a:srgbClr val="000000"/>
                </a:solidFill>
                <a:latin typeface="Calibri"/>
              </a:rPr>
              <a:t>6</a:t>
            </a:fld>
            <a:endParaRPr/>
          </a:p>
        </p:txBody>
      </p:sp>
      <p:sp>
        <p:nvSpPr>
          <p:cNvPr id="129" name="CustomShape 2"/>
          <p:cNvSpPr/>
          <p:nvPr/>
        </p:nvSpPr>
        <p:spPr>
          <a:xfrm>
            <a:off x="735840" y="61416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PB Process in General</a:t>
            </a:r>
            <a:endParaRPr/>
          </a:p>
        </p:txBody>
      </p:sp>
      <p:sp>
        <p:nvSpPr>
          <p:cNvPr id="130" name="CustomShape 3"/>
          <p:cNvSpPr/>
          <p:nvPr/>
        </p:nvSpPr>
        <p:spPr>
          <a:xfrm>
            <a:off x="735840" y="240840"/>
            <a:ext cx="7670520" cy="274320"/>
          </a:xfrm>
          <a:prstGeom prst="rect">
            <a:avLst/>
          </a:prstGeom>
        </p:spPr>
      </p:sp>
      <p:sp>
        <p:nvSpPr>
          <p:cNvPr id="131" name="CustomShape 4"/>
          <p:cNvSpPr/>
          <p:nvPr/>
        </p:nvSpPr>
        <p:spPr>
          <a:xfrm>
            <a:off x="7817040" y="1646280"/>
            <a:ext cx="797040" cy="1187280"/>
          </a:xfrm>
          <a:prstGeom prst="rect">
            <a:avLst/>
          </a:prstGeom>
        </p:spPr>
        <p:txBody>
          <a:bodyPr lIns="90000" tIns="45000" rIns="90000" bIns="45000"/>
          <a:lstStyle/>
          <a:p>
            <a:pPr>
              <a:lnSpc>
                <a:spcPct val="100000"/>
              </a:lnSpc>
            </a:pPr>
            <a:r>
              <a:rPr lang="lv-LV" sz="7200">
                <a:solidFill>
                  <a:srgbClr val="000000"/>
                </a:solidFill>
                <a:latin typeface="Calibri"/>
              </a:rPr>
              <a:t>€</a:t>
            </a:r>
            <a:endParaRPr/>
          </a:p>
        </p:txBody>
      </p:sp>
      <p:sp>
        <p:nvSpPr>
          <p:cNvPr id="132" name="CustomShape 5"/>
          <p:cNvSpPr/>
          <p:nvPr/>
        </p:nvSpPr>
        <p:spPr>
          <a:xfrm>
            <a:off x="221760" y="1610640"/>
            <a:ext cx="1741680" cy="1270800"/>
          </a:xfrm>
          <a:prstGeom prst="cloudCallout">
            <a:avLst>
              <a:gd name="adj1" fmla="val -20833"/>
              <a:gd name="adj2" fmla="val 62500"/>
            </a:avLst>
          </a:prstGeom>
          <a:solidFill>
            <a:srgbClr val="5B9BD5"/>
          </a:solidFill>
          <a:ln w="12600">
            <a:solidFill>
              <a:srgbClr val="43729D"/>
            </a:solidFill>
            <a:miter/>
          </a:ln>
        </p:spPr>
        <p:txBody>
          <a:bodyPr lIns="90000" tIns="45000" rIns="90000" bIns="45000" anchor="ctr"/>
          <a:lstStyle/>
          <a:p>
            <a:pPr algn="ctr">
              <a:lnSpc>
                <a:spcPct val="100000"/>
              </a:lnSpc>
            </a:pPr>
            <a:r>
              <a:rPr lang="lv-LV">
                <a:solidFill>
                  <a:srgbClr val="FFFFFF"/>
                </a:solidFill>
                <a:latin typeface="Calibri"/>
              </a:rPr>
              <a:t>IDEAS</a:t>
            </a:r>
            <a:endParaRPr/>
          </a:p>
        </p:txBody>
      </p:sp>
      <p:sp>
        <p:nvSpPr>
          <p:cNvPr id="133" name="CustomShape 6"/>
          <p:cNvSpPr/>
          <p:nvPr/>
        </p:nvSpPr>
        <p:spPr>
          <a:xfrm>
            <a:off x="2565360" y="1487880"/>
            <a:ext cx="1914480" cy="1693080"/>
          </a:xfrm>
          <a:prstGeom prst="roundRect">
            <a:avLst>
              <a:gd name="adj" fmla="val 16667"/>
            </a:avLst>
          </a:prstGeom>
          <a:solidFill>
            <a:srgbClr val="5B9BD5"/>
          </a:solidFill>
          <a:ln w="12600">
            <a:solidFill>
              <a:srgbClr val="43729D"/>
            </a:solidFill>
            <a:miter/>
          </a:ln>
        </p:spPr>
      </p:sp>
      <p:sp>
        <p:nvSpPr>
          <p:cNvPr id="134" name="CustomShape 7"/>
          <p:cNvSpPr/>
          <p:nvPr/>
        </p:nvSpPr>
        <p:spPr>
          <a:xfrm>
            <a:off x="2794320" y="1966680"/>
            <a:ext cx="1518480" cy="1186560"/>
          </a:xfrm>
          <a:prstGeom prst="rect">
            <a:avLst/>
          </a:prstGeom>
        </p:spPr>
        <p:txBody>
          <a:bodyPr lIns="90000" tIns="45000" rIns="90000" bIns="45000"/>
          <a:lstStyle/>
          <a:p>
            <a:pPr>
              <a:lnSpc>
                <a:spcPct val="100000"/>
              </a:lnSpc>
            </a:pPr>
            <a:r>
              <a:rPr lang="lv-LV">
                <a:solidFill>
                  <a:srgbClr val="000000"/>
                </a:solidFill>
                <a:latin typeface="Calibri"/>
              </a:rPr>
              <a:t>This is my idea…</a:t>
            </a:r>
            <a:endParaRPr/>
          </a:p>
          <a:p>
            <a:pPr>
              <a:lnSpc>
                <a:spcPct val="100000"/>
              </a:lnSpc>
            </a:pPr>
            <a:r>
              <a:rPr lang="lv-LV">
                <a:solidFill>
                  <a:srgbClr val="000000"/>
                </a:solidFill>
                <a:latin typeface="Calibri"/>
              </a:rPr>
              <a:t>……………………………………….</a:t>
            </a:r>
            <a:endParaRPr/>
          </a:p>
        </p:txBody>
      </p:sp>
      <p:sp>
        <p:nvSpPr>
          <p:cNvPr id="135" name="CustomShape 8"/>
          <p:cNvSpPr/>
          <p:nvPr/>
        </p:nvSpPr>
        <p:spPr>
          <a:xfrm>
            <a:off x="2781000" y="1555560"/>
            <a:ext cx="1531800" cy="427680"/>
          </a:xfrm>
          <a:prstGeom prst="rect">
            <a:avLst/>
          </a:prstGeom>
          <a:solidFill>
            <a:srgbClr val="FFFFFF"/>
          </a:solidFill>
          <a:ln w="12600">
            <a:solidFill>
              <a:srgbClr val="43729D"/>
            </a:solidFill>
            <a:miter/>
          </a:ln>
        </p:spPr>
      </p:sp>
      <p:sp>
        <p:nvSpPr>
          <p:cNvPr id="136" name="CustomShape 9"/>
          <p:cNvSpPr/>
          <p:nvPr/>
        </p:nvSpPr>
        <p:spPr>
          <a:xfrm>
            <a:off x="5596920" y="1657440"/>
            <a:ext cx="1294560" cy="1442520"/>
          </a:xfrm>
          <a:prstGeom prst="rect">
            <a:avLst/>
          </a:prstGeom>
          <a:solidFill>
            <a:srgbClr val="5B9BD5"/>
          </a:solidFill>
          <a:ln w="12600">
            <a:solidFill>
              <a:srgbClr val="43729D"/>
            </a:solidFill>
            <a:miter/>
          </a:ln>
        </p:spPr>
      </p:sp>
      <p:sp>
        <p:nvSpPr>
          <p:cNvPr id="137" name="CustomShape 10"/>
          <p:cNvSpPr/>
          <p:nvPr/>
        </p:nvSpPr>
        <p:spPr>
          <a:xfrm>
            <a:off x="5664240" y="2067480"/>
            <a:ext cx="1227600" cy="912960"/>
          </a:xfrm>
          <a:prstGeom prst="rect">
            <a:avLst/>
          </a:prstGeom>
        </p:spPr>
        <p:txBody>
          <a:bodyPr lIns="90000" tIns="45000" rIns="90000" bIns="45000"/>
          <a:lstStyle/>
          <a:p>
            <a:pPr>
              <a:lnSpc>
                <a:spcPct val="100000"/>
              </a:lnSpc>
            </a:pPr>
            <a:r>
              <a:rPr lang="lv-LV">
                <a:solidFill>
                  <a:srgbClr val="000000"/>
                </a:solidFill>
                <a:latin typeface="Calibri"/>
              </a:rPr>
              <a:t>Idea 1.</a:t>
            </a:r>
            <a:endParaRPr/>
          </a:p>
          <a:p>
            <a:pPr>
              <a:lnSpc>
                <a:spcPct val="100000"/>
              </a:lnSpc>
            </a:pPr>
            <a:r>
              <a:rPr lang="lv-LV">
                <a:solidFill>
                  <a:srgbClr val="000000"/>
                </a:solidFill>
                <a:latin typeface="Calibri"/>
              </a:rPr>
              <a:t>Idea 2.</a:t>
            </a:r>
            <a:endParaRPr/>
          </a:p>
          <a:p>
            <a:pPr>
              <a:lnSpc>
                <a:spcPct val="100000"/>
              </a:lnSpc>
            </a:pPr>
            <a:r>
              <a:rPr lang="lv-LV">
                <a:solidFill>
                  <a:srgbClr val="000000"/>
                </a:solidFill>
                <a:latin typeface="Calibri"/>
              </a:rPr>
              <a:t>Idea 3.</a:t>
            </a:r>
            <a:endParaRPr/>
          </a:p>
        </p:txBody>
      </p:sp>
      <p:sp>
        <p:nvSpPr>
          <p:cNvPr id="138" name="CustomShape 11"/>
          <p:cNvSpPr/>
          <p:nvPr/>
        </p:nvSpPr>
        <p:spPr>
          <a:xfrm>
            <a:off x="5987160" y="1698120"/>
            <a:ext cx="797040" cy="364320"/>
          </a:xfrm>
          <a:prstGeom prst="rect">
            <a:avLst/>
          </a:prstGeom>
        </p:spPr>
        <p:txBody>
          <a:bodyPr lIns="90000" tIns="45000" rIns="90000" bIns="45000"/>
          <a:lstStyle/>
          <a:p>
            <a:pPr>
              <a:lnSpc>
                <a:spcPct val="100000"/>
              </a:lnSpc>
            </a:pPr>
            <a:r>
              <a:rPr lang="lv-LV">
                <a:solidFill>
                  <a:srgbClr val="000000"/>
                </a:solidFill>
                <a:latin typeface="Calibri"/>
              </a:rPr>
              <a:t>VOTE</a:t>
            </a:r>
            <a:endParaRPr/>
          </a:p>
        </p:txBody>
      </p:sp>
      <p:sp>
        <p:nvSpPr>
          <p:cNvPr id="139" name="CustomShape 12"/>
          <p:cNvSpPr/>
          <p:nvPr/>
        </p:nvSpPr>
        <p:spPr>
          <a:xfrm>
            <a:off x="6539760" y="2171880"/>
            <a:ext cx="169560" cy="169560"/>
          </a:xfrm>
          <a:prstGeom prst="rect">
            <a:avLst/>
          </a:prstGeom>
          <a:solidFill>
            <a:srgbClr val="5B9BD5"/>
          </a:solidFill>
          <a:ln w="28440">
            <a:solidFill>
              <a:srgbClr val="43729D"/>
            </a:solidFill>
            <a:miter/>
          </a:ln>
        </p:spPr>
      </p:sp>
      <p:sp>
        <p:nvSpPr>
          <p:cNvPr id="140" name="CustomShape 13"/>
          <p:cNvSpPr/>
          <p:nvPr/>
        </p:nvSpPr>
        <p:spPr>
          <a:xfrm>
            <a:off x="6553080" y="2476800"/>
            <a:ext cx="169560" cy="169560"/>
          </a:xfrm>
          <a:prstGeom prst="rect">
            <a:avLst/>
          </a:prstGeom>
          <a:solidFill>
            <a:srgbClr val="5B9BD5"/>
          </a:solidFill>
          <a:ln w="28440">
            <a:solidFill>
              <a:srgbClr val="43729D"/>
            </a:solidFill>
            <a:miter/>
          </a:ln>
        </p:spPr>
      </p:sp>
      <p:sp>
        <p:nvSpPr>
          <p:cNvPr id="141" name="CustomShape 14"/>
          <p:cNvSpPr/>
          <p:nvPr/>
        </p:nvSpPr>
        <p:spPr>
          <a:xfrm>
            <a:off x="6553080" y="2761200"/>
            <a:ext cx="169560" cy="169560"/>
          </a:xfrm>
          <a:prstGeom prst="rect">
            <a:avLst/>
          </a:prstGeom>
          <a:solidFill>
            <a:srgbClr val="5B9BD5"/>
          </a:solidFill>
          <a:ln w="28440">
            <a:solidFill>
              <a:srgbClr val="43729D"/>
            </a:solidFill>
            <a:miter/>
          </a:ln>
        </p:spPr>
      </p:sp>
      <p:sp>
        <p:nvSpPr>
          <p:cNvPr id="142" name="CustomShape 15"/>
          <p:cNvSpPr/>
          <p:nvPr/>
        </p:nvSpPr>
        <p:spPr>
          <a:xfrm>
            <a:off x="6566760" y="2067480"/>
            <a:ext cx="156240" cy="234720"/>
          </a:xfrm>
          <a:prstGeom prst="rect">
            <a:avLst/>
          </a:prstGeom>
          <a:ln w="38160">
            <a:solidFill>
              <a:srgbClr val="000000"/>
            </a:solidFill>
            <a:miter/>
          </a:ln>
        </p:spPr>
      </p:sp>
      <p:sp>
        <p:nvSpPr>
          <p:cNvPr id="143" name="CustomShape 16"/>
          <p:cNvSpPr/>
          <p:nvPr/>
        </p:nvSpPr>
        <p:spPr>
          <a:xfrm>
            <a:off x="166680" y="3312720"/>
            <a:ext cx="2172600" cy="1794960"/>
          </a:xfrm>
          <a:prstGeom prst="rect">
            <a:avLst/>
          </a:prstGeom>
        </p:spPr>
        <p:txBody>
          <a:bodyPr lIns="90000" tIns="45000" rIns="90000" bIns="45000"/>
          <a:lstStyle/>
          <a:p>
            <a:pPr>
              <a:lnSpc>
                <a:spcPct val="100000"/>
              </a:lnSpc>
            </a:pPr>
            <a:r>
              <a:rPr lang="lv-LV" sz="1400" b="1">
                <a:solidFill>
                  <a:srgbClr val="000000"/>
                </a:solidFill>
                <a:latin typeface="Calibri"/>
              </a:rPr>
              <a:t>Idea creation</a:t>
            </a:r>
            <a:endParaRPr/>
          </a:p>
          <a:p>
            <a:pPr>
              <a:lnSpc>
                <a:spcPct val="100000"/>
              </a:lnSpc>
            </a:pPr>
            <a:r>
              <a:rPr lang="lv-LV" sz="1400">
                <a:solidFill>
                  <a:srgbClr val="000000"/>
                </a:solidFill>
                <a:latin typeface="Calibri"/>
              </a:rPr>
              <a:t>Inhabitans are asked to give out ideas on how to improve their municipality. The theme can be open or limited. An area or target group can also be given or selected.</a:t>
            </a:r>
            <a:endParaRPr/>
          </a:p>
        </p:txBody>
      </p:sp>
      <p:sp>
        <p:nvSpPr>
          <p:cNvPr id="144" name="CustomShape 17"/>
          <p:cNvSpPr/>
          <p:nvPr/>
        </p:nvSpPr>
        <p:spPr>
          <a:xfrm>
            <a:off x="2365920" y="3293640"/>
            <a:ext cx="2822400" cy="1794960"/>
          </a:xfrm>
          <a:prstGeom prst="rect">
            <a:avLst/>
          </a:prstGeom>
        </p:spPr>
        <p:txBody>
          <a:bodyPr lIns="90000" tIns="45000" rIns="90000" bIns="45000"/>
          <a:lstStyle/>
          <a:p>
            <a:pPr>
              <a:lnSpc>
                <a:spcPct val="100000"/>
              </a:lnSpc>
            </a:pPr>
            <a:r>
              <a:rPr lang="lv-LV" sz="1400" b="1">
                <a:solidFill>
                  <a:srgbClr val="000000"/>
                </a:solidFill>
                <a:latin typeface="Calibri"/>
              </a:rPr>
              <a:t>Co-Creation and Pre check</a:t>
            </a:r>
            <a:endParaRPr/>
          </a:p>
          <a:p>
            <a:pPr>
              <a:lnSpc>
                <a:spcPct val="100000"/>
              </a:lnSpc>
            </a:pPr>
            <a:r>
              <a:rPr lang="lv-LV" sz="1400">
                <a:solidFill>
                  <a:srgbClr val="000000"/>
                </a:solidFill>
                <a:latin typeface="Calibri"/>
              </a:rPr>
              <a:t>Ideas are co-created by inhabitants and city experts on online platforms or events to turn the initial ideas into proposals. Some form of pre-check to make sure the proposals could be implemented usually occurs during this phase.</a:t>
            </a:r>
            <a:endParaRPr/>
          </a:p>
        </p:txBody>
      </p:sp>
      <p:sp>
        <p:nvSpPr>
          <p:cNvPr id="145" name="CustomShape 18"/>
          <p:cNvSpPr/>
          <p:nvPr/>
        </p:nvSpPr>
        <p:spPr>
          <a:xfrm>
            <a:off x="5214960" y="3264480"/>
            <a:ext cx="2172600" cy="2008080"/>
          </a:xfrm>
          <a:prstGeom prst="rect">
            <a:avLst/>
          </a:prstGeom>
        </p:spPr>
        <p:txBody>
          <a:bodyPr lIns="90000" tIns="45000" rIns="90000" bIns="45000"/>
          <a:lstStyle/>
          <a:p>
            <a:pPr>
              <a:lnSpc>
                <a:spcPct val="100000"/>
              </a:lnSpc>
            </a:pPr>
            <a:r>
              <a:rPr lang="lv-LV" sz="1400" b="1">
                <a:solidFill>
                  <a:srgbClr val="000000"/>
                </a:solidFill>
                <a:latin typeface="Calibri"/>
              </a:rPr>
              <a:t>Voting </a:t>
            </a:r>
            <a:endParaRPr/>
          </a:p>
          <a:p>
            <a:pPr>
              <a:lnSpc>
                <a:spcPct val="100000"/>
              </a:lnSpc>
            </a:pPr>
            <a:r>
              <a:rPr lang="lv-LV" sz="1400">
                <a:solidFill>
                  <a:srgbClr val="000000"/>
                </a:solidFill>
                <a:latin typeface="Calibri"/>
              </a:rPr>
              <a:t>Voting can take place on an online platform, using an inquiry tool, in paper and pen –format or a combination depending on the resources available. There can be an age limit, area limit or similar.</a:t>
            </a:r>
            <a:endParaRPr/>
          </a:p>
        </p:txBody>
      </p:sp>
      <p:sp>
        <p:nvSpPr>
          <p:cNvPr id="146" name="CustomShape 19"/>
          <p:cNvSpPr/>
          <p:nvPr/>
        </p:nvSpPr>
        <p:spPr>
          <a:xfrm>
            <a:off x="7477920" y="3237840"/>
            <a:ext cx="1716120" cy="942480"/>
          </a:xfrm>
          <a:prstGeom prst="rect">
            <a:avLst/>
          </a:prstGeom>
        </p:spPr>
        <p:txBody>
          <a:bodyPr lIns="90000" tIns="45000" rIns="90000" bIns="45000"/>
          <a:lstStyle/>
          <a:p>
            <a:pPr>
              <a:lnSpc>
                <a:spcPct val="100000"/>
              </a:lnSpc>
            </a:pPr>
            <a:r>
              <a:rPr lang="lv-LV" sz="1400" b="1">
                <a:solidFill>
                  <a:srgbClr val="000000"/>
                </a:solidFill>
                <a:latin typeface="Calibri"/>
              </a:rPr>
              <a:t>Implementation</a:t>
            </a:r>
            <a:endParaRPr/>
          </a:p>
          <a:p>
            <a:pPr>
              <a:lnSpc>
                <a:spcPct val="100000"/>
              </a:lnSpc>
            </a:pPr>
            <a:r>
              <a:rPr lang="lv-LV" sz="1400">
                <a:solidFill>
                  <a:srgbClr val="000000"/>
                </a:solidFill>
                <a:latin typeface="Calibri"/>
              </a:rPr>
              <a:t>The vote settles the proposals that are then implemented.</a:t>
            </a:r>
            <a:endParaRPr/>
          </a:p>
        </p:txBody>
      </p:sp>
      <p:sp>
        <p:nvSpPr>
          <p:cNvPr id="147" name="CustomShape 20"/>
          <p:cNvSpPr/>
          <p:nvPr/>
        </p:nvSpPr>
        <p:spPr>
          <a:xfrm>
            <a:off x="271440" y="5915160"/>
            <a:ext cx="4778280" cy="426240"/>
          </a:xfrm>
          <a:prstGeom prst="rect">
            <a:avLst/>
          </a:prstGeom>
        </p:spPr>
        <p:txBody>
          <a:bodyPr lIns="90000" tIns="45000" rIns="90000" bIns="45000"/>
          <a:lstStyle/>
          <a:p>
            <a:pPr>
              <a:lnSpc>
                <a:spcPct val="100000"/>
              </a:lnSpc>
            </a:pPr>
            <a:r>
              <a:rPr lang="lv-LV" sz="1100">
                <a:solidFill>
                  <a:srgbClr val="000000"/>
                </a:solidFill>
                <a:latin typeface="Calibri"/>
              </a:rPr>
              <a:t>Source: see e.g. </a:t>
            </a:r>
            <a:r>
              <a:rPr lang="lv-LV" sz="1100">
                <a:solidFill>
                  <a:srgbClr val="000000"/>
                </a:solidFill>
                <a:latin typeface="Calibri"/>
                <a:ea typeface="Calibri"/>
              </a:rPr>
              <a:t>Method, participatory budgeting. https://participedia.net/method/146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6426360" y="178920"/>
            <a:ext cx="2056680" cy="364320"/>
          </a:xfrm>
          <a:prstGeom prst="rect">
            <a:avLst/>
          </a:prstGeom>
        </p:spPr>
        <p:txBody>
          <a:bodyPr lIns="90000" tIns="45000" rIns="90000" bIns="45000"/>
          <a:lstStyle/>
          <a:p>
            <a:pPr>
              <a:lnSpc>
                <a:spcPct val="100000"/>
              </a:lnSpc>
            </a:pPr>
            <a:fld id="{7C95B28E-CBBB-4F36-8E76-57BA1C3C9BFC}" type="slidenum">
              <a:rPr lang="lv-LV">
                <a:solidFill>
                  <a:srgbClr val="000000"/>
                </a:solidFill>
                <a:latin typeface="Calibri"/>
              </a:rPr>
              <a:t>7</a:t>
            </a:fld>
            <a:endParaRPr/>
          </a:p>
        </p:txBody>
      </p:sp>
      <p:sp>
        <p:nvSpPr>
          <p:cNvPr id="149" name="CustomShape 2"/>
          <p:cNvSpPr/>
          <p:nvPr/>
        </p:nvSpPr>
        <p:spPr>
          <a:xfrm>
            <a:off x="609480" y="240840"/>
            <a:ext cx="7670520" cy="451800"/>
          </a:xfrm>
          <a:prstGeom prst="rect">
            <a:avLst/>
          </a:prstGeom>
        </p:spPr>
        <p:txBody>
          <a:bodyPr lIns="90000" tIns="45000" rIns="90000" bIns="45000"/>
          <a:lstStyle/>
          <a:p>
            <a:pPr>
              <a:lnSpc>
                <a:spcPct val="100000"/>
              </a:lnSpc>
            </a:pPr>
            <a:r>
              <a:rPr lang="lv-LV" sz="3200" b="1">
                <a:solidFill>
                  <a:srgbClr val="EE6907"/>
                </a:solidFill>
                <a:latin typeface="Calibri"/>
              </a:rPr>
              <a:t>1. Developing PB: Why?</a:t>
            </a:r>
            <a:r>
              <a:rPr lang="lv-LV" sz="3200">
                <a:solidFill>
                  <a:srgbClr val="EE6907"/>
                </a:solidFill>
                <a:latin typeface="Calibri"/>
              </a:rPr>
              <a:t> </a:t>
            </a:r>
            <a:endParaRPr/>
          </a:p>
        </p:txBody>
      </p:sp>
      <p:sp>
        <p:nvSpPr>
          <p:cNvPr id="150" name="CustomShape 3"/>
          <p:cNvSpPr/>
          <p:nvPr/>
        </p:nvSpPr>
        <p:spPr>
          <a:xfrm>
            <a:off x="504000" y="770400"/>
            <a:ext cx="8102520" cy="4053600"/>
          </a:xfrm>
          <a:prstGeom prst="rect">
            <a:avLst/>
          </a:prstGeom>
        </p:spPr>
        <p:txBody>
          <a:bodyPr lIns="90000" tIns="45000" rIns="90000" bIns="45000"/>
          <a:lstStyle/>
          <a:p>
            <a:pPr>
              <a:lnSpc>
                <a:spcPct val="100000"/>
              </a:lnSpc>
            </a:pPr>
            <a:endParaRPr/>
          </a:p>
          <a:p>
            <a:pPr>
              <a:lnSpc>
                <a:spcPct val="100000"/>
              </a:lnSpc>
            </a:pPr>
            <a:r>
              <a:rPr lang="lv-LV" sz="2000" b="1">
                <a:solidFill>
                  <a:srgbClr val="000000"/>
                </a:solidFill>
                <a:latin typeface="Calibri"/>
              </a:rPr>
              <a:t>Global trends concerning citizen participation activities</a:t>
            </a:r>
            <a:endParaRPr/>
          </a:p>
          <a:p>
            <a:pPr lvl="1">
              <a:lnSpc>
                <a:spcPct val="100000"/>
              </a:lnSpc>
              <a:buFont typeface="Arial"/>
              <a:buChar char="•"/>
            </a:pPr>
            <a:r>
              <a:rPr lang="lv-LV" sz="2000">
                <a:solidFill>
                  <a:srgbClr val="000000"/>
                </a:solidFill>
                <a:latin typeface="Calibri"/>
              </a:rPr>
              <a:t>Overall discussion about democarcy</a:t>
            </a:r>
            <a:endParaRPr/>
          </a:p>
          <a:p>
            <a:pPr lvl="1">
              <a:lnSpc>
                <a:spcPct val="100000"/>
              </a:lnSpc>
              <a:buFont typeface="Arial"/>
              <a:buChar char="•"/>
            </a:pPr>
            <a:r>
              <a:rPr lang="lv-LV" sz="2000">
                <a:solidFill>
                  <a:srgbClr val="000000"/>
                </a:solidFill>
                <a:latin typeface="Calibri"/>
              </a:rPr>
              <a:t>Benchmarking between different countries</a:t>
            </a:r>
            <a:endParaRPr/>
          </a:p>
          <a:p>
            <a:pPr lvl="1">
              <a:lnSpc>
                <a:spcPct val="100000"/>
              </a:lnSpc>
              <a:buFont typeface="Arial"/>
              <a:buChar char="•"/>
            </a:pPr>
            <a:r>
              <a:rPr lang="lv-LV" sz="2000">
                <a:solidFill>
                  <a:srgbClr val="000000"/>
                </a:solidFill>
                <a:latin typeface="Calibri"/>
              </a:rPr>
              <a:t>Digital era</a:t>
            </a:r>
            <a:endParaRPr/>
          </a:p>
          <a:p>
            <a:pPr>
              <a:lnSpc>
                <a:spcPct val="100000"/>
              </a:lnSpc>
            </a:pPr>
            <a:endParaRPr/>
          </a:p>
          <a:p>
            <a:pPr>
              <a:lnSpc>
                <a:spcPct val="100000"/>
              </a:lnSpc>
            </a:pPr>
            <a:r>
              <a:rPr lang="lv-LV" sz="2000" b="1">
                <a:solidFill>
                  <a:srgbClr val="000000"/>
                </a:solidFill>
                <a:latin typeface="Calibri"/>
              </a:rPr>
              <a:t>Overall discussion concerning direct democracy</a:t>
            </a:r>
            <a:endParaRPr/>
          </a:p>
          <a:p>
            <a:pPr lvl="1">
              <a:lnSpc>
                <a:spcPct val="100000"/>
              </a:lnSpc>
              <a:buFont typeface="Arial"/>
              <a:buChar char="•"/>
            </a:pPr>
            <a:r>
              <a:rPr lang="lv-LV" sz="2000">
                <a:solidFill>
                  <a:srgbClr val="000000"/>
                </a:solidFill>
                <a:latin typeface="Calibri"/>
                <a:ea typeface="Calibri"/>
              </a:rPr>
              <a:t>Question of social justice, equality and accessibility</a:t>
            </a:r>
            <a:endParaRPr/>
          </a:p>
          <a:p>
            <a:pPr lvl="1">
              <a:lnSpc>
                <a:spcPct val="100000"/>
              </a:lnSpc>
              <a:buFont typeface="Arial"/>
              <a:buChar char="•"/>
            </a:pPr>
            <a:r>
              <a:rPr lang="lv-LV" sz="2000">
                <a:solidFill>
                  <a:srgbClr val="000000"/>
                </a:solidFill>
                <a:latin typeface="Calibri"/>
                <a:ea typeface="Calibri"/>
              </a:rPr>
              <a:t>Lower trust for reprentantive democracy and lower voting turnout in parlamentary and local elections -&gt; need for new channels of participation to include also non-voters.</a:t>
            </a:r>
            <a:endParaRPr/>
          </a:p>
          <a:p>
            <a:pPr lvl="1">
              <a:lnSpc>
                <a:spcPct val="100000"/>
              </a:lnSpc>
              <a:buFont typeface="Arial"/>
              <a:buChar char="•"/>
            </a:pPr>
            <a:r>
              <a:rPr lang="lv-LV" sz="2000">
                <a:solidFill>
                  <a:srgbClr val="000000"/>
                </a:solidFill>
                <a:latin typeface="Calibri"/>
                <a:ea typeface="Calibri"/>
              </a:rPr>
              <a:t>Need for local government to renew it's course of actions.</a:t>
            </a:r>
            <a:endParaRPr/>
          </a:p>
          <a:p>
            <a:pPr>
              <a:lnSpc>
                <a:spcPct val="100000"/>
              </a:lnSpc>
            </a:pPr>
            <a:endParaRPr/>
          </a:p>
          <a:p>
            <a:pPr>
              <a:lnSpc>
                <a:spcPct val="100000"/>
              </a:lnSpc>
            </a:pPr>
            <a:r>
              <a:rPr lang="lv-LV" sz="2000" b="1">
                <a:solidFill>
                  <a:srgbClr val="000000"/>
                </a:solidFill>
                <a:latin typeface="Calibri"/>
                <a:ea typeface="Calibri"/>
              </a:rPr>
              <a:t>Regulation</a:t>
            </a:r>
            <a:endParaRPr/>
          </a:p>
          <a:p>
            <a:pPr lvl="1">
              <a:lnSpc>
                <a:spcPct val="100000"/>
              </a:lnSpc>
              <a:buFont typeface="Arial,Sans-Serif"/>
              <a:buChar char="•"/>
            </a:pPr>
            <a:r>
              <a:rPr lang="lv-LV" sz="2000">
                <a:solidFill>
                  <a:srgbClr val="000000"/>
                </a:solidFill>
                <a:latin typeface="Calibri"/>
                <a:ea typeface="Calibri"/>
              </a:rPr>
              <a:t>Countries may have legislation that obligate local governments to develop methods of participation</a:t>
            </a:r>
            <a:endParaRPr/>
          </a:p>
          <a:p>
            <a:pPr lvl="1">
              <a:lnSpc>
                <a:spcPct val="100000"/>
              </a:lnSpc>
              <a:buFont typeface="Arial,Sans-Serif"/>
              <a:buChar char="•"/>
            </a:pPr>
            <a:r>
              <a:rPr lang="lv-LV" sz="2000">
                <a:solidFill>
                  <a:srgbClr val="000000"/>
                </a:solidFill>
                <a:latin typeface="Calibri"/>
                <a:ea typeface="Calibri"/>
              </a:rPr>
              <a:t>Local governments may also take strategic decisions to  obligate organisation to develop certain strucures of participation or overall development and change towards the culture of participation.</a:t>
            </a:r>
            <a:endParaRPr/>
          </a:p>
        </p:txBody>
      </p:sp>
      <p:sp>
        <p:nvSpPr>
          <p:cNvPr id="151" name="CustomShape 4"/>
          <p:cNvSpPr/>
          <p:nvPr/>
        </p:nvSpPr>
        <p:spPr>
          <a:xfrm>
            <a:off x="735840" y="240840"/>
            <a:ext cx="7670520" cy="274320"/>
          </a:xfrm>
          <a:prstGeom prst="rect">
            <a:avLst/>
          </a:prstGeom>
        </p:spPr>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6426360" y="178920"/>
            <a:ext cx="2056680" cy="364320"/>
          </a:xfrm>
          <a:prstGeom prst="rect">
            <a:avLst/>
          </a:prstGeom>
        </p:spPr>
        <p:txBody>
          <a:bodyPr lIns="90000" tIns="45000" rIns="90000" bIns="45000"/>
          <a:lstStyle/>
          <a:p>
            <a:pPr>
              <a:lnSpc>
                <a:spcPct val="100000"/>
              </a:lnSpc>
            </a:pPr>
            <a:fld id="{F26E55BF-929E-4FEB-8404-326AE51E46B2}" type="slidenum">
              <a:rPr lang="lv-LV">
                <a:solidFill>
                  <a:srgbClr val="000000"/>
                </a:solidFill>
                <a:latin typeface="Calibri"/>
              </a:rPr>
              <a:t>8</a:t>
            </a:fld>
            <a:endParaRPr/>
          </a:p>
        </p:txBody>
      </p:sp>
      <p:sp>
        <p:nvSpPr>
          <p:cNvPr id="153" name="CustomShape 2"/>
          <p:cNvSpPr/>
          <p:nvPr/>
        </p:nvSpPr>
        <p:spPr>
          <a:xfrm>
            <a:off x="660240" y="510840"/>
            <a:ext cx="7670520" cy="451800"/>
          </a:xfrm>
          <a:prstGeom prst="rect">
            <a:avLst/>
          </a:prstGeom>
        </p:spPr>
        <p:txBody>
          <a:bodyPr lIns="90000" tIns="45000" rIns="90000" bIns="45000"/>
          <a:lstStyle/>
          <a:p>
            <a:pPr>
              <a:lnSpc>
                <a:spcPct val="100000"/>
              </a:lnSpc>
            </a:pPr>
            <a:r>
              <a:rPr lang="lv-LV" sz="3200" b="1">
                <a:solidFill>
                  <a:srgbClr val="EE6907"/>
                </a:solidFill>
                <a:latin typeface="Calibri"/>
                <a:ea typeface="Calibri"/>
              </a:rPr>
              <a:t>Developing PB: Why?</a:t>
            </a:r>
            <a:r>
              <a:rPr lang="lv-LV" sz="3200">
                <a:solidFill>
                  <a:srgbClr val="EE6907"/>
                </a:solidFill>
                <a:latin typeface="Calibri"/>
                <a:ea typeface="Calibri"/>
              </a:rPr>
              <a:t> </a:t>
            </a:r>
            <a:endParaRPr/>
          </a:p>
        </p:txBody>
      </p:sp>
      <p:sp>
        <p:nvSpPr>
          <p:cNvPr id="154" name="CustomShape 3"/>
          <p:cNvSpPr/>
          <p:nvPr/>
        </p:nvSpPr>
        <p:spPr>
          <a:xfrm>
            <a:off x="735840" y="1997640"/>
            <a:ext cx="7670520" cy="5778360"/>
          </a:xfrm>
          <a:prstGeom prst="rect">
            <a:avLst/>
          </a:prstGeom>
        </p:spPr>
        <p:txBody>
          <a:bodyPr lIns="90000" tIns="45000" rIns="90000" bIns="45000"/>
          <a:lstStyle/>
          <a:p>
            <a:pPr>
              <a:lnSpc>
                <a:spcPct val="100000"/>
              </a:lnSpc>
            </a:pPr>
            <a:r>
              <a:rPr lang="lv-LV" sz="1400" b="1">
                <a:solidFill>
                  <a:srgbClr val="535353"/>
                </a:solidFill>
                <a:latin typeface="Calibri"/>
                <a:ea typeface="Calibri"/>
              </a:rPr>
              <a:t>Education </a:t>
            </a:r>
            <a:endParaRPr/>
          </a:p>
          <a:p>
            <a:pPr lvl="1">
              <a:lnSpc>
                <a:spcPct val="100000"/>
              </a:lnSpc>
              <a:buFont typeface="Arial"/>
              <a:buChar char="•"/>
            </a:pPr>
            <a:r>
              <a:rPr lang="lv-LV" sz="1400">
                <a:solidFill>
                  <a:srgbClr val="000000"/>
                </a:solidFill>
                <a:latin typeface="Calibri"/>
                <a:ea typeface="Calibri"/>
              </a:rPr>
              <a:t>Possibility to learn from citizens and their preferences and important issues</a:t>
            </a:r>
            <a:endParaRPr/>
          </a:p>
          <a:p>
            <a:pPr lvl="1">
              <a:lnSpc>
                <a:spcPct val="100000"/>
              </a:lnSpc>
              <a:buFont typeface="Arial"/>
              <a:buChar char="•"/>
            </a:pPr>
            <a:r>
              <a:rPr lang="lv-LV" sz="1400">
                <a:solidFill>
                  <a:srgbClr val="000000"/>
                </a:solidFill>
                <a:latin typeface="Calibri"/>
                <a:ea typeface="Calibri"/>
              </a:rPr>
              <a:t>Wider understanding about the current challanges and possibilities for interaction concerning these issues</a:t>
            </a:r>
            <a:endParaRPr/>
          </a:p>
          <a:p>
            <a:pPr lvl="1">
              <a:lnSpc>
                <a:spcPct val="100000"/>
              </a:lnSpc>
              <a:buFont typeface="Arial"/>
              <a:buChar char="•"/>
            </a:pPr>
            <a:r>
              <a:rPr lang="lv-LV" sz="1400">
                <a:solidFill>
                  <a:srgbClr val="000000"/>
                </a:solidFill>
                <a:latin typeface="Calibri"/>
                <a:ea typeface="Calibri"/>
              </a:rPr>
              <a:t>Possibilities to inform citizens about government's acitities and budget-related issues </a:t>
            </a:r>
            <a:endParaRPr/>
          </a:p>
          <a:p>
            <a:pPr lvl="1">
              <a:lnSpc>
                <a:spcPct val="100000"/>
              </a:lnSpc>
              <a:buFont typeface="Arial"/>
              <a:buChar char="•"/>
            </a:pPr>
            <a:r>
              <a:rPr lang="lv-LV" sz="1400">
                <a:solidFill>
                  <a:srgbClr val="000000"/>
                </a:solidFill>
                <a:latin typeface="Calibri"/>
                <a:ea typeface="Calibri"/>
              </a:rPr>
              <a:t>Wider understanding about allocation of public  funds</a:t>
            </a:r>
            <a:endParaRPr/>
          </a:p>
          <a:p>
            <a:pPr>
              <a:lnSpc>
                <a:spcPct val="100000"/>
              </a:lnSpc>
            </a:pPr>
            <a:r>
              <a:rPr lang="lv-LV" sz="1400" b="1">
                <a:solidFill>
                  <a:srgbClr val="535353"/>
                </a:solidFill>
                <a:latin typeface="Calibri"/>
                <a:ea typeface="Calibri"/>
              </a:rPr>
              <a:t>Trust</a:t>
            </a:r>
            <a:endParaRPr/>
          </a:p>
          <a:p>
            <a:pPr lvl="1">
              <a:lnSpc>
                <a:spcPct val="100000"/>
              </a:lnSpc>
              <a:buFont typeface="Arial"/>
              <a:buChar char="•"/>
            </a:pPr>
            <a:r>
              <a:rPr lang="lv-LV" sz="1400">
                <a:solidFill>
                  <a:srgbClr val="000000"/>
                </a:solidFill>
                <a:latin typeface="Calibri"/>
                <a:ea typeface="Calibri"/>
              </a:rPr>
              <a:t>Build trust and gain citizens' commitment to local community</a:t>
            </a:r>
            <a:endParaRPr/>
          </a:p>
          <a:p>
            <a:pPr lvl="1">
              <a:lnSpc>
                <a:spcPct val="100000"/>
              </a:lnSpc>
              <a:buFont typeface="Arial"/>
              <a:buChar char="•"/>
            </a:pPr>
            <a:r>
              <a:rPr lang="lv-LV" sz="1400">
                <a:solidFill>
                  <a:srgbClr val="000000"/>
                </a:solidFill>
                <a:latin typeface="Calibri"/>
                <a:ea typeface="Calibri"/>
              </a:rPr>
              <a:t>Possibility to gain legitimacy for government's actions</a:t>
            </a:r>
            <a:endParaRPr/>
          </a:p>
          <a:p>
            <a:pPr>
              <a:lnSpc>
                <a:spcPct val="100000"/>
              </a:lnSpc>
            </a:pPr>
            <a:r>
              <a:rPr lang="lv-LV" sz="1400" b="1">
                <a:solidFill>
                  <a:srgbClr val="535353"/>
                </a:solidFill>
                <a:latin typeface="Calibri"/>
                <a:ea typeface="Calibri"/>
              </a:rPr>
              <a:t>Quality of processes</a:t>
            </a:r>
            <a:endParaRPr/>
          </a:p>
          <a:p>
            <a:pPr lvl="1">
              <a:lnSpc>
                <a:spcPct val="100000"/>
              </a:lnSpc>
              <a:buFont typeface="Arial"/>
              <a:buChar char="•"/>
            </a:pPr>
            <a:r>
              <a:rPr lang="lv-LV" sz="1400">
                <a:solidFill>
                  <a:srgbClr val="000000"/>
                </a:solidFill>
                <a:latin typeface="Calibri"/>
                <a:ea typeface="Calibri"/>
              </a:rPr>
              <a:t>Possibility for better policy and implementation and better quality for services</a:t>
            </a:r>
            <a:endParaRPr/>
          </a:p>
          <a:p>
            <a:pPr lvl="1">
              <a:lnSpc>
                <a:spcPct val="100000"/>
              </a:lnSpc>
              <a:buFont typeface="Arial"/>
              <a:buChar char="•"/>
            </a:pPr>
            <a:r>
              <a:rPr lang="lv-LV" sz="1400">
                <a:solidFill>
                  <a:srgbClr val="000000"/>
                </a:solidFill>
                <a:latin typeface="Calibri"/>
                <a:ea typeface="Calibri"/>
              </a:rPr>
              <a:t>Helps government to develop it's processes more open, transparent and participatory and practice for example methods of co-creatio</a:t>
            </a:r>
            <a:r>
              <a:rPr lang="lv-LV" sz="1200">
                <a:solidFill>
                  <a:srgbClr val="000000"/>
                </a:solidFill>
                <a:latin typeface="Calibri"/>
                <a:ea typeface="Calibri"/>
              </a:rPr>
              <a:t>n</a:t>
            </a:r>
            <a:endParaRPr/>
          </a:p>
        </p:txBody>
      </p:sp>
      <p:sp>
        <p:nvSpPr>
          <p:cNvPr id="155" name="CustomShape 4"/>
          <p:cNvSpPr/>
          <p:nvPr/>
        </p:nvSpPr>
        <p:spPr>
          <a:xfrm>
            <a:off x="244440" y="5911560"/>
            <a:ext cx="4681800" cy="824760"/>
          </a:xfrm>
          <a:prstGeom prst="rect">
            <a:avLst/>
          </a:prstGeom>
        </p:spPr>
        <p:txBody>
          <a:bodyPr lIns="90000" tIns="45000" rIns="90000" bIns="45000"/>
          <a:lstStyle/>
          <a:p>
            <a:pPr>
              <a:lnSpc>
                <a:spcPct val="100000"/>
              </a:lnSpc>
            </a:pPr>
            <a:r>
              <a:rPr lang="lv-LV" sz="800">
                <a:solidFill>
                  <a:srgbClr val="000000"/>
                </a:solidFill>
                <a:latin typeface="Calibri"/>
              </a:rPr>
              <a:t>Sources: </a:t>
            </a:r>
            <a:endParaRPr/>
          </a:p>
          <a:p>
            <a:pPr>
              <a:lnSpc>
                <a:spcPct val="100000"/>
              </a:lnSpc>
            </a:pPr>
            <a:r>
              <a:rPr lang="lv-LV" sz="800">
                <a:solidFill>
                  <a:srgbClr val="000000"/>
                </a:solidFill>
                <a:latin typeface="Calibri"/>
              </a:rPr>
              <a:t>Pihlava, Ritva (2017)  Osallistuva budjetointi kunnissa ja maakunnissa.Kuntaliitto. </a:t>
            </a:r>
            <a:r>
              <a:rPr lang="lv-LV" sz="800" u="sng">
                <a:solidFill>
                  <a:srgbClr val="0563C1"/>
                </a:solidFill>
                <a:latin typeface="Calibri"/>
                <a:ea typeface="Calibri"/>
                <a:hlinkClick r:id="rId2"/>
              </a:rPr>
              <a:t>osallistuvabudjetointi_ebook.pdf</a:t>
            </a:r>
            <a:endParaRPr/>
          </a:p>
          <a:p>
            <a:pPr>
              <a:lnSpc>
                <a:spcPct val="100000"/>
              </a:lnSpc>
            </a:pPr>
            <a:r>
              <a:rPr lang="lv-LV" sz="800">
                <a:solidFill>
                  <a:srgbClr val="000000"/>
                </a:solidFill>
                <a:latin typeface="Calibri"/>
                <a:ea typeface="Calibri"/>
              </a:rPr>
              <a:t>Irvin, R. A., &amp; Stansbury, J. (2004). Citizen participation in decision making: is it worth the effort?. </a:t>
            </a:r>
            <a:r>
              <a:rPr lang="lv-LV" sz="800" i="1">
                <a:solidFill>
                  <a:srgbClr val="000000"/>
                </a:solidFill>
                <a:latin typeface="Calibri"/>
                <a:ea typeface="Calibri"/>
              </a:rPr>
              <a:t>Public administration review</a:t>
            </a:r>
            <a:r>
              <a:rPr lang="lv-LV" sz="800">
                <a:solidFill>
                  <a:srgbClr val="000000"/>
                </a:solidFill>
                <a:latin typeface="Calibri"/>
                <a:ea typeface="Calibri"/>
              </a:rPr>
              <a:t>, </a:t>
            </a:r>
            <a:r>
              <a:rPr lang="lv-LV" sz="800" i="1">
                <a:solidFill>
                  <a:srgbClr val="000000"/>
                </a:solidFill>
                <a:latin typeface="Calibri"/>
                <a:ea typeface="Calibri"/>
              </a:rPr>
              <a:t>64</a:t>
            </a:r>
            <a:r>
              <a:rPr lang="lv-LV" sz="800">
                <a:solidFill>
                  <a:srgbClr val="000000"/>
                </a:solidFill>
                <a:latin typeface="Calibri"/>
                <a:ea typeface="Calibri"/>
              </a:rPr>
              <a:t>(1), 55-65.</a:t>
            </a:r>
            <a:endParaRPr/>
          </a:p>
          <a:p>
            <a:pPr>
              <a:lnSpc>
                <a:spcPct val="100000"/>
              </a:lnSpc>
            </a:pPr>
            <a:endParaRPr/>
          </a:p>
        </p:txBody>
      </p:sp>
      <p:sp>
        <p:nvSpPr>
          <p:cNvPr id="156" name="CustomShape 5"/>
          <p:cNvSpPr/>
          <p:nvPr/>
        </p:nvSpPr>
        <p:spPr>
          <a:xfrm>
            <a:off x="660240" y="963360"/>
            <a:ext cx="7670520" cy="526320"/>
          </a:xfrm>
          <a:prstGeom prst="rect">
            <a:avLst/>
          </a:prstGeom>
        </p:spPr>
        <p:txBody>
          <a:bodyPr lIns="90000" tIns="45000" rIns="90000" bIns="45000"/>
          <a:lstStyle/>
          <a:p>
            <a:pPr>
              <a:lnSpc>
                <a:spcPct val="90000"/>
              </a:lnSpc>
            </a:pPr>
            <a:r>
              <a:rPr lang="lv-LV" sz="3200">
                <a:solidFill>
                  <a:srgbClr val="535353"/>
                </a:solidFill>
                <a:latin typeface="Calibri"/>
              </a:rPr>
              <a:t>Advantages of PB from the viewpoint of government</a:t>
            </a:r>
            <a:endParaRPr/>
          </a:p>
          <a:p>
            <a:pPr>
              <a:lnSpc>
                <a:spcPct val="90000"/>
              </a:lnSpc>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6426360" y="178920"/>
            <a:ext cx="2056680" cy="364320"/>
          </a:xfrm>
          <a:prstGeom prst="rect">
            <a:avLst/>
          </a:prstGeom>
        </p:spPr>
        <p:txBody>
          <a:bodyPr lIns="90000" tIns="45000" rIns="90000" bIns="45000"/>
          <a:lstStyle/>
          <a:p>
            <a:pPr>
              <a:lnSpc>
                <a:spcPct val="100000"/>
              </a:lnSpc>
            </a:pPr>
            <a:fld id="{DEC15E2B-8F9F-4734-B26C-842431C1A41D}" type="slidenum">
              <a:rPr lang="lv-LV">
                <a:solidFill>
                  <a:srgbClr val="000000"/>
                </a:solidFill>
                <a:latin typeface="Calibri"/>
              </a:rPr>
              <a:t>9</a:t>
            </a:fld>
            <a:endParaRPr/>
          </a:p>
        </p:txBody>
      </p:sp>
      <p:sp>
        <p:nvSpPr>
          <p:cNvPr id="158" name="CustomShape 2"/>
          <p:cNvSpPr/>
          <p:nvPr/>
        </p:nvSpPr>
        <p:spPr>
          <a:xfrm>
            <a:off x="629640" y="453600"/>
            <a:ext cx="7670520" cy="451800"/>
          </a:xfrm>
          <a:prstGeom prst="rect">
            <a:avLst/>
          </a:prstGeom>
        </p:spPr>
        <p:txBody>
          <a:bodyPr lIns="90000" tIns="45000" rIns="90000" bIns="45000"/>
          <a:lstStyle/>
          <a:p>
            <a:pPr>
              <a:lnSpc>
                <a:spcPct val="100000"/>
              </a:lnSpc>
            </a:pPr>
            <a:r>
              <a:rPr lang="lv-LV" sz="3200" b="1">
                <a:solidFill>
                  <a:srgbClr val="EE6907"/>
                </a:solidFill>
                <a:latin typeface="Calibri"/>
                <a:ea typeface="Calibri"/>
              </a:rPr>
              <a:t>Developing PB: Why?</a:t>
            </a:r>
            <a:r>
              <a:rPr lang="lv-LV" sz="3200">
                <a:solidFill>
                  <a:srgbClr val="EE6907"/>
                </a:solidFill>
                <a:latin typeface="Calibri"/>
                <a:ea typeface="Calibri"/>
              </a:rPr>
              <a:t> </a:t>
            </a:r>
            <a:endParaRPr/>
          </a:p>
        </p:txBody>
      </p:sp>
      <p:sp>
        <p:nvSpPr>
          <p:cNvPr id="159" name="CustomShape 3"/>
          <p:cNvSpPr/>
          <p:nvPr/>
        </p:nvSpPr>
        <p:spPr>
          <a:xfrm>
            <a:off x="758160" y="1926360"/>
            <a:ext cx="6313320" cy="4416840"/>
          </a:xfrm>
          <a:prstGeom prst="rect">
            <a:avLst/>
          </a:prstGeom>
        </p:spPr>
        <p:txBody>
          <a:bodyPr lIns="90000" tIns="45000" rIns="90000" bIns="45000"/>
          <a:lstStyle/>
          <a:p>
            <a:pPr>
              <a:lnSpc>
                <a:spcPct val="100000"/>
              </a:lnSpc>
            </a:pPr>
            <a:endParaRPr/>
          </a:p>
          <a:p>
            <a:pPr>
              <a:lnSpc>
                <a:spcPct val="100000"/>
              </a:lnSpc>
            </a:pPr>
            <a:r>
              <a:rPr lang="lv-LV" sz="1600" b="1">
                <a:solidFill>
                  <a:srgbClr val="535353"/>
                </a:solidFill>
                <a:latin typeface="Calibri"/>
                <a:ea typeface="Calibri"/>
              </a:rPr>
              <a:t>Education</a:t>
            </a:r>
            <a:endParaRPr/>
          </a:p>
          <a:p>
            <a:pPr lvl="1">
              <a:lnSpc>
                <a:spcPct val="100000"/>
              </a:lnSpc>
              <a:buFont typeface="Arial"/>
              <a:buChar char="•"/>
            </a:pPr>
            <a:r>
              <a:rPr lang="lv-LV" sz="1600">
                <a:solidFill>
                  <a:srgbClr val="000000"/>
                </a:solidFill>
                <a:latin typeface="Calibri"/>
                <a:ea typeface="Calibri"/>
              </a:rPr>
              <a:t>Helps to understand the governement processes. </a:t>
            </a:r>
            <a:endParaRPr/>
          </a:p>
          <a:p>
            <a:pPr lvl="1">
              <a:lnSpc>
                <a:spcPct val="100000"/>
              </a:lnSpc>
              <a:buFont typeface="Arial"/>
              <a:buChar char="•"/>
            </a:pPr>
            <a:r>
              <a:rPr lang="lv-LV" sz="1600">
                <a:solidFill>
                  <a:srgbClr val="000000"/>
                </a:solidFill>
                <a:latin typeface="Calibri"/>
                <a:ea typeface="Calibri"/>
              </a:rPr>
              <a:t>Wider understanding about the current challanges and possible to interact concerning these issues</a:t>
            </a:r>
            <a:endParaRPr/>
          </a:p>
          <a:p>
            <a:pPr lvl="1">
              <a:lnSpc>
                <a:spcPct val="100000"/>
              </a:lnSpc>
              <a:buFont typeface="Arial"/>
              <a:buChar char="•"/>
            </a:pPr>
            <a:r>
              <a:rPr lang="lv-LV" sz="1600">
                <a:solidFill>
                  <a:srgbClr val="000000"/>
                </a:solidFill>
                <a:latin typeface="Calibri"/>
                <a:ea typeface="Calibri"/>
              </a:rPr>
              <a:t>Helps to understand the preconditions (concerning budget etc.)  of government's actions</a:t>
            </a:r>
            <a:endParaRPr/>
          </a:p>
          <a:p>
            <a:pPr>
              <a:lnSpc>
                <a:spcPct val="100000"/>
              </a:lnSpc>
            </a:pPr>
            <a:r>
              <a:rPr lang="lv-LV" sz="1600" b="1">
                <a:solidFill>
                  <a:srgbClr val="535353"/>
                </a:solidFill>
                <a:latin typeface="Calibri"/>
                <a:ea typeface="Calibri"/>
              </a:rPr>
              <a:t>Active citizenship</a:t>
            </a:r>
            <a:endParaRPr/>
          </a:p>
          <a:p>
            <a:pPr lvl="1">
              <a:lnSpc>
                <a:spcPct val="100000"/>
              </a:lnSpc>
              <a:buFont typeface="Arial"/>
              <a:buChar char="•"/>
            </a:pPr>
            <a:r>
              <a:rPr lang="lv-LV" sz="1600">
                <a:solidFill>
                  <a:srgbClr val="000000"/>
                </a:solidFill>
                <a:latin typeface="Calibri"/>
                <a:ea typeface="Calibri"/>
              </a:rPr>
              <a:t>Enables an access  to government's processes</a:t>
            </a:r>
            <a:endParaRPr/>
          </a:p>
          <a:p>
            <a:pPr lvl="1">
              <a:lnSpc>
                <a:spcPct val="100000"/>
              </a:lnSpc>
              <a:buFont typeface="Arial"/>
              <a:buChar char="•"/>
            </a:pPr>
            <a:r>
              <a:rPr lang="lv-LV" sz="1600">
                <a:solidFill>
                  <a:srgbClr val="000000"/>
                </a:solidFill>
                <a:latin typeface="Calibri"/>
                <a:ea typeface="Calibri"/>
              </a:rPr>
              <a:t>Produces an experience of active citizenship fot participants</a:t>
            </a:r>
            <a:endParaRPr/>
          </a:p>
        </p:txBody>
      </p:sp>
      <p:sp>
        <p:nvSpPr>
          <p:cNvPr id="160" name="CustomShape 4"/>
          <p:cNvSpPr/>
          <p:nvPr/>
        </p:nvSpPr>
        <p:spPr>
          <a:xfrm>
            <a:off x="129240" y="5990040"/>
            <a:ext cx="4782600" cy="699840"/>
          </a:xfrm>
          <a:prstGeom prst="rect">
            <a:avLst/>
          </a:prstGeom>
        </p:spPr>
        <p:txBody>
          <a:bodyPr lIns="90000" tIns="45000" rIns="90000" bIns="45000"/>
          <a:lstStyle/>
          <a:p>
            <a:pPr>
              <a:lnSpc>
                <a:spcPct val="100000"/>
              </a:lnSpc>
            </a:pPr>
            <a:r>
              <a:rPr lang="lv-LV" sz="800">
                <a:solidFill>
                  <a:srgbClr val="000000"/>
                </a:solidFill>
                <a:latin typeface="Calibri"/>
              </a:rPr>
              <a:t>Sources: </a:t>
            </a:r>
            <a:endParaRPr/>
          </a:p>
          <a:p>
            <a:pPr>
              <a:lnSpc>
                <a:spcPct val="100000"/>
              </a:lnSpc>
            </a:pPr>
            <a:r>
              <a:rPr lang="lv-LV" sz="800">
                <a:solidFill>
                  <a:srgbClr val="000000"/>
                </a:solidFill>
                <a:latin typeface="Calibri"/>
              </a:rPr>
              <a:t>Pihlava, Ritva (2017)  Osallistuva budjetointi kunnissa ja maakunnissa.Kuntaliitto.  </a:t>
            </a:r>
            <a:endParaRPr/>
          </a:p>
          <a:p>
            <a:pPr>
              <a:lnSpc>
                <a:spcPct val="100000"/>
              </a:lnSpc>
            </a:pPr>
            <a:r>
              <a:rPr lang="lv-LV" sz="800">
                <a:solidFill>
                  <a:srgbClr val="000000"/>
                </a:solidFill>
                <a:latin typeface="Calibri"/>
                <a:ea typeface="Calibri"/>
              </a:rPr>
              <a:t>Irvin, R. A., &amp; Stansbury, J. (2004). Citizen participation in decision making: is it worth the effort?. </a:t>
            </a:r>
            <a:r>
              <a:rPr lang="lv-LV" sz="800" i="1">
                <a:solidFill>
                  <a:srgbClr val="000000"/>
                </a:solidFill>
                <a:latin typeface="Calibri"/>
                <a:ea typeface="Calibri"/>
              </a:rPr>
              <a:t>Public administration review</a:t>
            </a:r>
            <a:r>
              <a:rPr lang="lv-LV" sz="800">
                <a:solidFill>
                  <a:srgbClr val="000000"/>
                </a:solidFill>
                <a:latin typeface="Calibri"/>
                <a:ea typeface="Calibri"/>
              </a:rPr>
              <a:t>, </a:t>
            </a:r>
            <a:r>
              <a:rPr lang="lv-LV" sz="800" i="1">
                <a:solidFill>
                  <a:srgbClr val="000000"/>
                </a:solidFill>
                <a:latin typeface="Calibri"/>
                <a:ea typeface="Calibri"/>
              </a:rPr>
              <a:t>64</a:t>
            </a:r>
            <a:r>
              <a:rPr lang="lv-LV" sz="800">
                <a:solidFill>
                  <a:srgbClr val="000000"/>
                </a:solidFill>
                <a:latin typeface="Calibri"/>
                <a:ea typeface="Calibri"/>
              </a:rPr>
              <a:t>(1), 55-65.</a:t>
            </a:r>
            <a:endParaRPr/>
          </a:p>
          <a:p>
            <a:pPr>
              <a:lnSpc>
                <a:spcPct val="100000"/>
              </a:lnSpc>
            </a:pPr>
            <a:endParaRPr/>
          </a:p>
        </p:txBody>
      </p:sp>
      <p:sp>
        <p:nvSpPr>
          <p:cNvPr id="161" name="CustomShape 5"/>
          <p:cNvSpPr/>
          <p:nvPr/>
        </p:nvSpPr>
        <p:spPr>
          <a:xfrm>
            <a:off x="629640" y="926640"/>
            <a:ext cx="7377480" cy="526320"/>
          </a:xfrm>
          <a:prstGeom prst="rect">
            <a:avLst/>
          </a:prstGeom>
        </p:spPr>
        <p:txBody>
          <a:bodyPr lIns="90000" tIns="45000" rIns="90000" bIns="45000"/>
          <a:lstStyle/>
          <a:p>
            <a:pPr>
              <a:lnSpc>
                <a:spcPct val="90000"/>
              </a:lnSpc>
            </a:pPr>
            <a:r>
              <a:rPr lang="lv-LV" sz="3200">
                <a:solidFill>
                  <a:srgbClr val="535353"/>
                </a:solidFill>
                <a:latin typeface="Calibri"/>
              </a:rPr>
              <a:t>Advantages of PB from the viewpoint of citizens</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4119</Words>
  <Application>Microsoft Office PowerPoint</Application>
  <PresentationFormat>Bildschirmpräsentation (4:3)</PresentationFormat>
  <Paragraphs>661</Paragraphs>
  <Slides>56</Slides>
  <Notes>0</Notes>
  <HiddenSlides>0</HiddenSlides>
  <MMClips>0</MMClips>
  <ScaleCrop>false</ScaleCrop>
  <HeadingPairs>
    <vt:vector size="4" baseType="variant">
      <vt:variant>
        <vt:lpstr>Design</vt:lpstr>
      </vt:variant>
      <vt:variant>
        <vt:i4>3</vt:i4>
      </vt:variant>
      <vt:variant>
        <vt:lpstr>Folientitel</vt:lpstr>
      </vt:variant>
      <vt:variant>
        <vt:i4>56</vt:i4>
      </vt:variant>
    </vt:vector>
  </HeadingPairs>
  <TitlesOfParts>
    <vt:vector size="59" baseType="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Ellen</dc:creator>
  <cp:lastModifiedBy>Ellen</cp:lastModifiedBy>
  <cp:revision>1</cp:revision>
  <dcterms:modified xsi:type="dcterms:W3CDTF">2020-09-11T07:10:05Z</dcterms:modified>
</cp:coreProperties>
</file>