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2213" y="-8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lv-LV"/>
              <a:t>Click to edit the notes format</a:t>
            </a:r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lv-LV"/>
              <a:t>&lt;header&gt;</a:t>
            </a:r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lv-LV"/>
              <a:t>&lt;date/time&gt;</a:t>
            </a:r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lv-LV"/>
              <a:t>&lt;footer&gt;</a:t>
            </a:r>
            <a:endParaRPr/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FE643865-B7EB-4A35-ABDA-2002EA927B36}" type="slidenum">
              <a:rPr lang="lv-LV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588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10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FF243994-9DE9-4A26-80D7-7DE8919E762E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12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2028460B-98DF-46D1-B6CD-CADF681536B4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14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38495417-97F6-43BE-BEDE-165E99407B91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16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5B100128-C835-4A8D-BDAD-8586E7A320DF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18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E81A38AC-6A79-4DA5-AA66-D3302802A717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20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D8D15281-55E9-431F-903D-75273556BD1B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7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22" name="CustomShape 2"/>
          <p:cNvSpPr/>
          <p:nvPr/>
        </p:nvSpPr>
        <p:spPr>
          <a:xfrm>
            <a:off x="0" y="0"/>
            <a:ext cx="11796480" cy="117964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42E0B8AB-77A3-4F68-BA10-2CB398A1151C}" type="slidenum">
              <a:rPr lang="lv-LV" sz="1200">
                <a:solidFill>
                  <a:srgbClr val="000000"/>
                </a:solidFill>
                <a:latin typeface="Calibri"/>
                <a:ea typeface="+mn-ea"/>
              </a:rPr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0" y="1835280"/>
            <a:ext cx="9143280" cy="5022000"/>
          </a:xfrm>
          <a:prstGeom prst="rect">
            <a:avLst/>
          </a:prstGeom>
          <a:solidFill>
            <a:srgbClr val="EE6907"/>
          </a:solidFill>
        </p:spPr>
      </p:sp>
      <p:pic>
        <p:nvPicPr>
          <p:cNvPr id="6" name="Grafik 10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139320"/>
            <a:ext cx="9143280" cy="2196720"/>
          </a:xfrm>
          <a:prstGeom prst="rect">
            <a:avLst/>
          </a:prstGeom>
        </p:spPr>
      </p:pic>
      <p:pic>
        <p:nvPicPr>
          <p:cNvPr id="2" name="Picture 2"/>
          <p:cNvPicPr/>
          <p:nvPr/>
        </p:nvPicPr>
        <p:blipFill>
          <a:blip r:embed="rId15"/>
          <a:stretch>
            <a:fillRect/>
          </a:stretch>
        </p:blipFill>
        <p:spPr>
          <a:xfrm>
            <a:off x="316440" y="557280"/>
            <a:ext cx="3030120" cy="822240"/>
          </a:xfrm>
          <a:prstGeom prst="rect">
            <a:avLst/>
          </a:prstGeom>
        </p:spPr>
      </p:pic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lv-LV"/>
              <a:t>Click to edit the title text format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lv-LV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lv-LV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lv-LV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lv-LV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lv-LV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lv-LV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lv-LV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rafik 1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4667760"/>
            <a:ext cx="9143280" cy="2196720"/>
          </a:xfrm>
          <a:prstGeom prst="rect">
            <a:avLst/>
          </a:prstGeom>
        </p:spPr>
      </p:pic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lv-LV"/>
              <a:t>Click to edit the title text format</a:t>
            </a:r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lv-LV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lv-LV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lv-LV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lv-LV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lv-LV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lv-LV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lv-LV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global-uploads.webflow.com/5a3bf6320252f900015dae86/5ca377b2bd050908410e025f_Participatory%20Guide%20-%20EN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global-uploads.webflow.com/5a3bf6320252f900015dae86/5ca377b2bd050908410e025f_Participatory%20Guide%20-%20EN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895680" y="3274200"/>
            <a:ext cx="7666920" cy="226296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lv-LV" sz="3200" b="1">
                <a:solidFill>
                  <a:srgbClr val="FFFFFF"/>
                </a:solidFill>
                <a:latin typeface="Calibri"/>
              </a:rPr>
              <a:t>PARTICIPATORY BUDGETING </a:t>
            </a:r>
            <a:endParaRPr/>
          </a:p>
          <a:p>
            <a:pPr algn="ctr">
              <a:lnSpc>
                <a:spcPct val="100000"/>
              </a:lnSpc>
            </a:pPr>
            <a:r>
              <a:rPr lang="lv-LV" sz="3200" b="1">
                <a:solidFill>
                  <a:srgbClr val="FFFFFF"/>
                </a:solidFill>
                <a:latin typeface="Calibri"/>
              </a:rPr>
              <a:t>AS CIVIC ENGAGMENT TOOL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78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9320" y="434520"/>
            <a:ext cx="3623400" cy="1232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2128540" y="1645076"/>
            <a:ext cx="2227435" cy="928800"/>
          </a:xfrm>
          <a:prstGeom prst="rightArrow">
            <a:avLst>
              <a:gd name="adj1" fmla="val 70000"/>
              <a:gd name="adj2" fmla="val 50000"/>
            </a:avLst>
          </a:prstGeom>
          <a:solidFill>
            <a:srgbClr val="009999"/>
          </a:solidFill>
          <a:ln w="12600">
            <a:solidFill>
              <a:srgbClr val="CFD5E9"/>
            </a:solidFill>
            <a:miter/>
          </a:ln>
        </p:spPr>
        <p:txBody>
          <a:bodyPr lIns="25560" tIns="6480" rIns="12600" bIns="6480" anchor="ctr"/>
          <a:lstStyle/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Social networks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The media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Meetings live</a:t>
            </a:r>
            <a:endParaRPr dirty="0"/>
          </a:p>
        </p:txBody>
      </p:sp>
      <p:sp>
        <p:nvSpPr>
          <p:cNvPr id="108" name="CustomShape 2"/>
          <p:cNvSpPr/>
          <p:nvPr/>
        </p:nvSpPr>
        <p:spPr>
          <a:xfrm>
            <a:off x="520201" y="1654144"/>
            <a:ext cx="1598578" cy="961256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txBody>
          <a:bodyPr lIns="6840" tIns="6840" rIns="6840" bIns="6840" anchor="ctr"/>
          <a:lstStyle/>
          <a:p>
            <a:pPr algn="ctr">
              <a:lnSpc>
                <a:spcPct val="90000"/>
              </a:lnSpc>
            </a:pPr>
            <a:r>
              <a:rPr lang="lv-LV" sz="1100" dirty="0">
                <a:solidFill>
                  <a:srgbClr val="000000"/>
                </a:solidFill>
                <a:latin typeface="Calibri"/>
              </a:rPr>
              <a:t>Announcement of an idea</a:t>
            </a:r>
            <a:endParaRPr dirty="0"/>
          </a:p>
        </p:txBody>
      </p:sp>
      <p:sp>
        <p:nvSpPr>
          <p:cNvPr id="109" name="CustomShape 3"/>
          <p:cNvSpPr/>
          <p:nvPr/>
        </p:nvSpPr>
        <p:spPr>
          <a:xfrm>
            <a:off x="5836626" y="1670673"/>
            <a:ext cx="1831717" cy="871920"/>
          </a:xfrm>
          <a:prstGeom prst="rightArrow">
            <a:avLst>
              <a:gd name="adj1" fmla="val 70000"/>
              <a:gd name="adj2" fmla="val 50000"/>
            </a:avLst>
          </a:prstGeom>
          <a:solidFill>
            <a:srgbClr val="009999"/>
          </a:solidFill>
          <a:ln w="12600">
            <a:solidFill>
              <a:srgbClr val="CFD5E9"/>
            </a:solidFill>
            <a:miter/>
          </a:ln>
        </p:spPr>
        <p:txBody>
          <a:bodyPr lIns="25560" tIns="6480" rIns="12600" bIns="6480" anchor="ctr"/>
          <a:lstStyle/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Electronically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In writing</a:t>
            </a:r>
            <a:endParaRPr dirty="0"/>
          </a:p>
        </p:txBody>
      </p:sp>
      <p:sp>
        <p:nvSpPr>
          <p:cNvPr id="110" name="CustomShape 4"/>
          <p:cNvSpPr/>
          <p:nvPr/>
        </p:nvSpPr>
        <p:spPr>
          <a:xfrm>
            <a:off x="4335710" y="1591680"/>
            <a:ext cx="1500917" cy="1031551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txBody>
          <a:bodyPr lIns="6840" tIns="6840" rIns="6840" bIns="684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Residents present their ideas</a:t>
            </a:r>
            <a:endParaRPr/>
          </a:p>
        </p:txBody>
      </p:sp>
      <p:sp>
        <p:nvSpPr>
          <p:cNvPr id="111" name="CustomShape 5"/>
          <p:cNvSpPr/>
          <p:nvPr/>
        </p:nvSpPr>
        <p:spPr>
          <a:xfrm>
            <a:off x="2165436" y="2650324"/>
            <a:ext cx="2316066" cy="1052640"/>
          </a:xfrm>
          <a:prstGeom prst="rightArrow">
            <a:avLst>
              <a:gd name="adj1" fmla="val 70000"/>
              <a:gd name="adj2" fmla="val 50000"/>
            </a:avLst>
          </a:prstGeom>
          <a:solidFill>
            <a:srgbClr val="009999"/>
          </a:solidFill>
          <a:ln w="12600">
            <a:solidFill>
              <a:srgbClr val="CFD5E9"/>
            </a:solidFill>
            <a:miter/>
          </a:ln>
        </p:spPr>
        <p:txBody>
          <a:bodyPr lIns="25560" tIns="6480" rIns="12600" bIns="6480" anchor="ctr"/>
          <a:lstStyle/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A working group formed by the municipality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Location, legal, technical aspects are assessed</a:t>
            </a:r>
            <a:endParaRPr dirty="0"/>
          </a:p>
        </p:txBody>
      </p:sp>
      <p:sp>
        <p:nvSpPr>
          <p:cNvPr id="112" name="CustomShape 6"/>
          <p:cNvSpPr/>
          <p:nvPr/>
        </p:nvSpPr>
        <p:spPr>
          <a:xfrm>
            <a:off x="473544" y="2694790"/>
            <a:ext cx="1691892" cy="963708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txBody>
          <a:bodyPr lIns="6840" tIns="6840" rIns="6840" bIns="6840" anchor="ctr"/>
          <a:lstStyle/>
          <a:p>
            <a:pPr algn="ctr">
              <a:lnSpc>
                <a:spcPct val="90000"/>
              </a:lnSpc>
            </a:pPr>
            <a:r>
              <a:rPr lang="lv-LV" sz="1100" dirty="0">
                <a:solidFill>
                  <a:srgbClr val="000000"/>
                </a:solidFill>
                <a:latin typeface="Calibri"/>
              </a:rPr>
              <a:t>Assess whether the ideas are suitable for </a:t>
            </a:r>
            <a:r>
              <a:rPr lang="lv-LV" sz="1100" dirty="0" smtClean="0">
                <a:solidFill>
                  <a:srgbClr val="000000"/>
                </a:solidFill>
                <a:latin typeface="Calibri"/>
              </a:rPr>
              <a:t>implementation</a:t>
            </a:r>
            <a:endParaRPr dirty="0"/>
          </a:p>
        </p:txBody>
      </p:sp>
      <p:sp>
        <p:nvSpPr>
          <p:cNvPr id="114" name="CustomShape 8"/>
          <p:cNvSpPr/>
          <p:nvPr/>
        </p:nvSpPr>
        <p:spPr>
          <a:xfrm>
            <a:off x="4481502" y="2718004"/>
            <a:ext cx="1753428" cy="984960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txBody>
          <a:bodyPr lIns="6840" tIns="6840" rIns="6840" bIns="6840" anchor="ctr"/>
          <a:lstStyle/>
          <a:p>
            <a:pPr algn="ctr">
              <a:lnSpc>
                <a:spcPct val="90000"/>
              </a:lnSpc>
            </a:pPr>
            <a:r>
              <a:rPr lang="lv-LV" sz="1100" dirty="0">
                <a:solidFill>
                  <a:srgbClr val="000000"/>
                </a:solidFill>
                <a:latin typeface="Calibri"/>
              </a:rPr>
              <a:t>The realistic ideas to be implemented are presented to the residents</a:t>
            </a:r>
            <a:endParaRPr dirty="0"/>
          </a:p>
        </p:txBody>
      </p:sp>
      <p:sp>
        <p:nvSpPr>
          <p:cNvPr id="116" name="CustomShape 10"/>
          <p:cNvSpPr/>
          <p:nvPr/>
        </p:nvSpPr>
        <p:spPr>
          <a:xfrm>
            <a:off x="473544" y="4149080"/>
            <a:ext cx="1606814" cy="924150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txBody>
          <a:bodyPr lIns="6840" tIns="6840" rIns="6840" bIns="6840" anchor="ctr"/>
          <a:lstStyle/>
          <a:p>
            <a:pPr algn="ctr">
              <a:lnSpc>
                <a:spcPct val="90000"/>
              </a:lnSpc>
            </a:pPr>
            <a:r>
              <a:rPr lang="lv-LV" sz="1100" dirty="0">
                <a:solidFill>
                  <a:srgbClr val="000000"/>
                </a:solidFill>
                <a:latin typeface="Calibri"/>
              </a:rPr>
              <a:t>Residents vote for the idea they like best</a:t>
            </a:r>
            <a:endParaRPr dirty="0"/>
          </a:p>
        </p:txBody>
      </p:sp>
      <p:sp>
        <p:nvSpPr>
          <p:cNvPr id="117" name="CustomShape 11"/>
          <p:cNvSpPr/>
          <p:nvPr/>
        </p:nvSpPr>
        <p:spPr>
          <a:xfrm>
            <a:off x="6297216" y="4090396"/>
            <a:ext cx="1873020" cy="1110600"/>
          </a:xfrm>
          <a:prstGeom prst="rightArrow">
            <a:avLst>
              <a:gd name="adj1" fmla="val 70000"/>
              <a:gd name="adj2" fmla="val 50000"/>
            </a:avLst>
          </a:prstGeom>
          <a:solidFill>
            <a:srgbClr val="009999"/>
          </a:solidFill>
          <a:ln w="12600">
            <a:solidFill>
              <a:srgbClr val="CFD5E9"/>
            </a:solidFill>
            <a:miter/>
          </a:ln>
        </p:spPr>
        <p:txBody>
          <a:bodyPr lIns="25560" tIns="6480" rIns="12600" bIns="6480" anchor="ctr"/>
          <a:lstStyle/>
          <a:p>
            <a:pPr algn="ctr">
              <a:lnSpc>
                <a:spcPct val="90000"/>
              </a:lnSpc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Collaboration with the idea provider</a:t>
            </a:r>
            <a:endParaRPr dirty="0"/>
          </a:p>
        </p:txBody>
      </p:sp>
      <p:sp>
        <p:nvSpPr>
          <p:cNvPr id="118" name="CustomShape 12"/>
          <p:cNvSpPr/>
          <p:nvPr/>
        </p:nvSpPr>
        <p:spPr>
          <a:xfrm>
            <a:off x="4748555" y="4205734"/>
            <a:ext cx="1548661" cy="879925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FFFF"/>
            </a:solidFill>
            <a:miter/>
          </a:ln>
        </p:spPr>
        <p:txBody>
          <a:bodyPr lIns="6840" tIns="6840" rIns="6840" bIns="684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The municipality implements the idea chosen by the residents</a:t>
            </a:r>
            <a:endParaRPr/>
          </a:p>
        </p:txBody>
      </p:sp>
      <p:sp>
        <p:nvSpPr>
          <p:cNvPr id="119" name="CustomShape 13"/>
          <p:cNvSpPr/>
          <p:nvPr/>
        </p:nvSpPr>
        <p:spPr>
          <a:xfrm>
            <a:off x="295650" y="2877480"/>
            <a:ext cx="9143550" cy="456480"/>
          </a:xfrm>
          <a:prstGeom prst="rect">
            <a:avLst/>
          </a:prstGeom>
        </p:spPr>
      </p:sp>
      <p:sp>
        <p:nvSpPr>
          <p:cNvPr id="120" name="CustomShape 14"/>
          <p:cNvSpPr/>
          <p:nvPr/>
        </p:nvSpPr>
        <p:spPr>
          <a:xfrm>
            <a:off x="1319490" y="576000"/>
            <a:ext cx="6726510" cy="455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lv-LV" sz="3200" b="1" dirty="0">
                <a:solidFill>
                  <a:srgbClr val="EE6907"/>
                </a:solidFill>
                <a:latin typeface="Calibri"/>
              </a:rPr>
              <a:t>Participatory budget </a:t>
            </a:r>
            <a:endParaRPr lang="de-DE" sz="3200" b="1" dirty="0" smtClean="0">
              <a:solidFill>
                <a:srgbClr val="EE6907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lv-LV" sz="3200" b="1" dirty="0" smtClean="0">
                <a:solidFill>
                  <a:srgbClr val="EE6907"/>
                </a:solidFill>
                <a:latin typeface="Calibri"/>
              </a:rPr>
              <a:t>implementation </a:t>
            </a:r>
            <a:r>
              <a:rPr lang="lv-LV" sz="3200" b="1" dirty="0">
                <a:solidFill>
                  <a:srgbClr val="EE6907"/>
                </a:solidFill>
                <a:latin typeface="Calibri"/>
              </a:rPr>
              <a:t>process</a:t>
            </a:r>
            <a:endParaRPr sz="3200" b="1" dirty="0">
              <a:solidFill>
                <a:srgbClr val="EE6907"/>
              </a:solidFill>
              <a:latin typeface="Calibri"/>
            </a:endParaRPr>
          </a:p>
        </p:txBody>
      </p:sp>
      <p:pic>
        <p:nvPicPr>
          <p:cNvPr id="121" name="Paveikslėlis 4"/>
          <p:cNvPicPr/>
          <p:nvPr/>
        </p:nvPicPr>
        <p:blipFill>
          <a:blip r:embed="rId2"/>
          <a:stretch>
            <a:fillRect/>
          </a:stretch>
        </p:blipFill>
        <p:spPr>
          <a:xfrm>
            <a:off x="8017920" y="5904000"/>
            <a:ext cx="946080" cy="608760"/>
          </a:xfrm>
          <a:prstGeom prst="rect">
            <a:avLst/>
          </a:prstGeom>
        </p:spPr>
      </p:pic>
      <p:sp>
        <p:nvSpPr>
          <p:cNvPr id="17" name="CustomShape 1"/>
          <p:cNvSpPr/>
          <p:nvPr/>
        </p:nvSpPr>
        <p:spPr>
          <a:xfrm>
            <a:off x="6263525" y="2746084"/>
            <a:ext cx="2227435" cy="928800"/>
          </a:xfrm>
          <a:prstGeom prst="rightArrow">
            <a:avLst>
              <a:gd name="adj1" fmla="val 70000"/>
              <a:gd name="adj2" fmla="val 50000"/>
            </a:avLst>
          </a:prstGeom>
          <a:solidFill>
            <a:srgbClr val="009999"/>
          </a:solidFill>
          <a:ln w="12600">
            <a:solidFill>
              <a:srgbClr val="CFD5E9"/>
            </a:solidFill>
            <a:miter/>
          </a:ln>
        </p:spPr>
        <p:txBody>
          <a:bodyPr lIns="25560" tIns="6480" rIns="12600" bIns="6480" anchor="ctr"/>
          <a:lstStyle/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Social networks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The media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Meetings live</a:t>
            </a:r>
            <a:endParaRPr dirty="0"/>
          </a:p>
        </p:txBody>
      </p:sp>
      <p:sp>
        <p:nvSpPr>
          <p:cNvPr id="18" name="CustomShape 3"/>
          <p:cNvSpPr/>
          <p:nvPr/>
        </p:nvSpPr>
        <p:spPr>
          <a:xfrm>
            <a:off x="2080358" y="4240465"/>
            <a:ext cx="2668197" cy="871920"/>
          </a:xfrm>
          <a:prstGeom prst="rightArrow">
            <a:avLst>
              <a:gd name="adj1" fmla="val 70000"/>
              <a:gd name="adj2" fmla="val 50000"/>
            </a:avLst>
          </a:prstGeom>
          <a:solidFill>
            <a:srgbClr val="009999"/>
          </a:solidFill>
          <a:ln w="12600">
            <a:solidFill>
              <a:srgbClr val="CFD5E9"/>
            </a:solidFill>
            <a:miter/>
          </a:ln>
        </p:spPr>
        <p:txBody>
          <a:bodyPr lIns="25560" tIns="6480" rIns="12600" bIns="6480" anchor="ctr"/>
          <a:lstStyle/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Electronically</a:t>
            </a:r>
            <a:endParaRPr dirty="0"/>
          </a:p>
          <a:p>
            <a:pPr marL="628650" lvl="1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1000" dirty="0">
                <a:solidFill>
                  <a:srgbClr val="000000"/>
                </a:solidFill>
                <a:latin typeface="Calibri"/>
              </a:rPr>
              <a:t>In writing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62499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1180104" y="615600"/>
            <a:ext cx="6972814" cy="3826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7000"/>
              </a:lnSpc>
            </a:pPr>
            <a:r>
              <a:rPr lang="en-US" sz="3200" b="1" dirty="0" smtClean="0">
                <a:solidFill>
                  <a:srgbClr val="EE6907"/>
                </a:solidFill>
                <a:latin typeface="Calibri"/>
              </a:rPr>
              <a:t>Traditional budget and participatory budget models</a:t>
            </a:r>
            <a:endParaRPr lang="en-US" sz="3200" b="1" dirty="0">
              <a:solidFill>
                <a:srgbClr val="EE6907"/>
              </a:solidFill>
              <a:latin typeface="Calibri"/>
            </a:endParaRPr>
          </a:p>
        </p:txBody>
      </p:sp>
      <p:sp>
        <p:nvSpPr>
          <p:cNvPr id="123" name="CustomShape 2"/>
          <p:cNvSpPr/>
          <p:nvPr/>
        </p:nvSpPr>
        <p:spPr>
          <a:xfrm flipH="1">
            <a:off x="1024920" y="2093040"/>
            <a:ext cx="1852740" cy="3502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7000"/>
              </a:lnSpc>
            </a:pPr>
            <a:r>
              <a:rPr lang="lv-LV" sz="1600" b="1">
                <a:solidFill>
                  <a:srgbClr val="000000"/>
                </a:solidFill>
                <a:latin typeface="Times New Roman"/>
                <a:ea typeface="Calibri"/>
              </a:rPr>
              <a:t>TRADITIONAL BUGET</a:t>
            </a:r>
            <a:endParaRPr/>
          </a:p>
        </p:txBody>
      </p:sp>
      <p:sp>
        <p:nvSpPr>
          <p:cNvPr id="124" name="CustomShape 3"/>
          <p:cNvSpPr/>
          <p:nvPr/>
        </p:nvSpPr>
        <p:spPr>
          <a:xfrm>
            <a:off x="4863510" y="2202480"/>
            <a:ext cx="2384100" cy="664560"/>
          </a:xfrm>
          <a:prstGeom prst="rect">
            <a:avLst/>
          </a:prstGeom>
        </p:spPr>
      </p:sp>
      <p:sp>
        <p:nvSpPr>
          <p:cNvPr id="125" name="CustomShape 4"/>
          <p:cNvSpPr/>
          <p:nvPr/>
        </p:nvSpPr>
        <p:spPr>
          <a:xfrm>
            <a:off x="5036580" y="2093040"/>
            <a:ext cx="2384100" cy="3333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1600" b="1">
                <a:solidFill>
                  <a:srgbClr val="000000"/>
                </a:solidFill>
                <a:latin typeface="Times New Roman"/>
              </a:rPr>
              <a:t>PARTICIPATORY</a:t>
            </a:r>
            <a:r>
              <a:rPr lang="lv-LV" sz="1600" b="1">
                <a:solidFill>
                  <a:srgbClr val="000000"/>
                </a:solidFill>
                <a:latin typeface="Calibri"/>
              </a:rPr>
              <a:t> BUDGET</a:t>
            </a:r>
            <a:endParaRPr/>
          </a:p>
        </p:txBody>
      </p:sp>
      <p:sp>
        <p:nvSpPr>
          <p:cNvPr id="126" name="CustomShape 5"/>
          <p:cNvSpPr/>
          <p:nvPr/>
        </p:nvSpPr>
        <p:spPr>
          <a:xfrm>
            <a:off x="279450" y="2776680"/>
            <a:ext cx="14401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Elected politicians</a:t>
            </a:r>
            <a:endParaRPr/>
          </a:p>
        </p:txBody>
      </p:sp>
      <p:sp>
        <p:nvSpPr>
          <p:cNvPr id="127" name="CustomShape 6"/>
          <p:cNvSpPr/>
          <p:nvPr/>
        </p:nvSpPr>
        <p:spPr>
          <a:xfrm>
            <a:off x="2417850" y="2775960"/>
            <a:ext cx="145287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Civil servants</a:t>
            </a:r>
            <a:endParaRPr/>
          </a:p>
        </p:txBody>
      </p:sp>
      <p:sp>
        <p:nvSpPr>
          <p:cNvPr id="128" name="CustomShape 7"/>
          <p:cNvSpPr/>
          <p:nvPr/>
        </p:nvSpPr>
        <p:spPr>
          <a:xfrm>
            <a:off x="4863510" y="2961360"/>
            <a:ext cx="1364850" cy="368640"/>
          </a:xfrm>
          <a:prstGeom prst="rect">
            <a:avLst/>
          </a:prstGeom>
        </p:spPr>
      </p:sp>
      <p:sp>
        <p:nvSpPr>
          <p:cNvPr id="129" name="CustomShape 8"/>
          <p:cNvSpPr/>
          <p:nvPr/>
        </p:nvSpPr>
        <p:spPr>
          <a:xfrm>
            <a:off x="4253310" y="2775960"/>
            <a:ext cx="149850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</a:rPr>
              <a:t>Elected politicians</a:t>
            </a:r>
            <a:endParaRPr/>
          </a:p>
        </p:txBody>
      </p:sp>
      <p:graphicFrame>
        <p:nvGraphicFramePr>
          <p:cNvPr id="130" name="Table 9"/>
          <p:cNvGraphicFramePr/>
          <p:nvPr/>
        </p:nvGraphicFramePr>
        <p:xfrm>
          <a:off x="6770520" y="2823841"/>
          <a:ext cx="1127790" cy="678434"/>
        </p:xfrm>
        <a:graphic>
          <a:graphicData uri="http://schemas.openxmlformats.org/drawingml/2006/table">
            <a:tbl>
              <a:tblPr/>
              <a:tblGrid>
                <a:gridCol w="1127790"/>
              </a:tblGrid>
              <a:tr h="351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lv-LV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Civil servants</a:t>
                      </a:r>
                      <a:endParaRPr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131" name="CustomShape 10"/>
          <p:cNvSpPr/>
          <p:nvPr/>
        </p:nvSpPr>
        <p:spPr>
          <a:xfrm flipV="1">
            <a:off x="1720440" y="2959200"/>
            <a:ext cx="609660" cy="360"/>
          </a:xfrm>
          <a:prstGeom prst="straightConnector1">
            <a:avLst/>
          </a:prstGeom>
          <a:ln w="19080">
            <a:solidFill>
              <a:srgbClr val="000000"/>
            </a:solidFill>
            <a:miter/>
            <a:headEnd type="triangle" w="med" len="med"/>
            <a:tailEnd type="triangle" w="med" len="med"/>
          </a:ln>
        </p:spPr>
      </p:sp>
      <p:sp>
        <p:nvSpPr>
          <p:cNvPr id="132" name="CustomShape 11"/>
          <p:cNvSpPr/>
          <p:nvPr/>
        </p:nvSpPr>
        <p:spPr>
          <a:xfrm>
            <a:off x="5752350" y="2960640"/>
            <a:ext cx="8283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headEnd type="triangle" w="med" len="med"/>
            <a:tailEnd type="triangle" w="med" len="med"/>
          </a:ln>
        </p:spPr>
      </p:sp>
      <p:sp>
        <p:nvSpPr>
          <p:cNvPr id="133" name="CustomShape 12"/>
          <p:cNvSpPr/>
          <p:nvPr/>
        </p:nvSpPr>
        <p:spPr>
          <a:xfrm>
            <a:off x="279450" y="4009680"/>
            <a:ext cx="136107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CITIZENS</a:t>
            </a:r>
            <a:endParaRPr/>
          </a:p>
        </p:txBody>
      </p:sp>
      <p:sp>
        <p:nvSpPr>
          <p:cNvPr id="134" name="CustomShape 13"/>
          <p:cNvSpPr/>
          <p:nvPr/>
        </p:nvSpPr>
        <p:spPr>
          <a:xfrm>
            <a:off x="1436130" y="4242240"/>
            <a:ext cx="129276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CITIZENS</a:t>
            </a:r>
            <a:endParaRPr/>
          </a:p>
        </p:txBody>
      </p:sp>
      <p:sp>
        <p:nvSpPr>
          <p:cNvPr id="135" name="CustomShape 14"/>
          <p:cNvSpPr/>
          <p:nvPr/>
        </p:nvSpPr>
        <p:spPr>
          <a:xfrm>
            <a:off x="2729430" y="4009680"/>
            <a:ext cx="136107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CITIZENS</a:t>
            </a:r>
            <a:endParaRPr/>
          </a:p>
        </p:txBody>
      </p:sp>
      <p:sp>
        <p:nvSpPr>
          <p:cNvPr id="136" name="CustomShape 15"/>
          <p:cNvSpPr/>
          <p:nvPr/>
        </p:nvSpPr>
        <p:spPr>
          <a:xfrm flipH="1">
            <a:off x="1131840" y="3221280"/>
            <a:ext cx="508140" cy="61164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37" name="CustomShape 16"/>
          <p:cNvSpPr/>
          <p:nvPr/>
        </p:nvSpPr>
        <p:spPr>
          <a:xfrm>
            <a:off x="1952100" y="3271680"/>
            <a:ext cx="270" cy="7372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38" name="CustomShape 17"/>
          <p:cNvSpPr/>
          <p:nvPr/>
        </p:nvSpPr>
        <p:spPr>
          <a:xfrm>
            <a:off x="2271240" y="3221280"/>
            <a:ext cx="457650" cy="67464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39" name="CustomShape 18"/>
          <p:cNvSpPr/>
          <p:nvPr/>
        </p:nvSpPr>
        <p:spPr>
          <a:xfrm>
            <a:off x="5664060" y="4266000"/>
            <a:ext cx="122013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CITIZENS</a:t>
            </a:r>
            <a:endParaRPr/>
          </a:p>
        </p:txBody>
      </p:sp>
      <p:sp>
        <p:nvSpPr>
          <p:cNvPr id="140" name="CustomShape 19"/>
          <p:cNvSpPr/>
          <p:nvPr/>
        </p:nvSpPr>
        <p:spPr>
          <a:xfrm>
            <a:off x="4531680" y="3898080"/>
            <a:ext cx="122013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CITIZENS</a:t>
            </a:r>
            <a:endParaRPr/>
          </a:p>
        </p:txBody>
      </p:sp>
      <p:sp>
        <p:nvSpPr>
          <p:cNvPr id="141" name="CustomShape 20"/>
          <p:cNvSpPr/>
          <p:nvPr/>
        </p:nvSpPr>
        <p:spPr>
          <a:xfrm>
            <a:off x="7090740" y="3896640"/>
            <a:ext cx="122013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Times New Roman"/>
                <a:ea typeface="Calibri"/>
              </a:rPr>
              <a:t>CITIZENS</a:t>
            </a:r>
            <a:endParaRPr/>
          </a:p>
        </p:txBody>
      </p:sp>
      <p:sp>
        <p:nvSpPr>
          <p:cNvPr id="142" name="CustomShape 21"/>
          <p:cNvSpPr/>
          <p:nvPr/>
        </p:nvSpPr>
        <p:spPr>
          <a:xfrm flipH="1">
            <a:off x="5178870" y="3270240"/>
            <a:ext cx="572400" cy="563040"/>
          </a:xfrm>
          <a:prstGeom prst="straightConnector1">
            <a:avLst/>
          </a:prstGeom>
          <a:ln w="12600">
            <a:solidFill>
              <a:srgbClr val="000000"/>
            </a:solidFill>
            <a:miter/>
            <a:headEnd type="triangle" w="med" len="med"/>
            <a:tailEnd type="triangle" w="med" len="med"/>
          </a:ln>
        </p:spPr>
      </p:sp>
      <p:sp>
        <p:nvSpPr>
          <p:cNvPr id="143" name="CustomShape 22"/>
          <p:cNvSpPr/>
          <p:nvPr/>
        </p:nvSpPr>
        <p:spPr>
          <a:xfrm>
            <a:off x="6166800" y="3328560"/>
            <a:ext cx="270" cy="680400"/>
          </a:xfrm>
          <a:prstGeom prst="straightConnector1">
            <a:avLst/>
          </a:prstGeom>
          <a:ln w="12600">
            <a:solidFill>
              <a:srgbClr val="000000"/>
            </a:solidFill>
            <a:miter/>
            <a:headEnd type="triangle" w="med" len="med"/>
            <a:tailEnd type="triangle" w="med" len="med"/>
          </a:ln>
        </p:spPr>
      </p:sp>
      <p:sp>
        <p:nvSpPr>
          <p:cNvPr id="144" name="CustomShape 23"/>
          <p:cNvSpPr/>
          <p:nvPr/>
        </p:nvSpPr>
        <p:spPr>
          <a:xfrm>
            <a:off x="6499440" y="3349080"/>
            <a:ext cx="590760" cy="410040"/>
          </a:xfrm>
          <a:prstGeom prst="straightConnector1">
            <a:avLst/>
          </a:prstGeom>
          <a:ln w="6480">
            <a:solidFill>
              <a:srgbClr val="000000"/>
            </a:solidFill>
            <a:miter/>
            <a:headEnd type="triangle" w="med" len="med"/>
            <a:tailEnd type="triangle" w="med" len="med"/>
          </a:ln>
        </p:spPr>
      </p:sp>
      <p:pic>
        <p:nvPicPr>
          <p:cNvPr id="145" name="Paveikslėlis 3"/>
          <p:cNvPicPr/>
          <p:nvPr/>
        </p:nvPicPr>
        <p:blipFill>
          <a:blip r:embed="rId2"/>
          <a:stretch>
            <a:fillRect/>
          </a:stretch>
        </p:blipFill>
        <p:spPr>
          <a:xfrm>
            <a:off x="8046000" y="5871240"/>
            <a:ext cx="946080" cy="6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9754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5544180" y="3795568"/>
            <a:ext cx="68040" cy="523800"/>
          </a:xfrm>
          <a:prstGeom prst="rect">
            <a:avLst/>
          </a:prstGeom>
          <a:ln w="12600">
            <a:solidFill>
              <a:srgbClr val="3D67B1"/>
            </a:solidFill>
            <a:miter/>
          </a:ln>
        </p:spPr>
      </p:sp>
      <p:sp>
        <p:nvSpPr>
          <p:cNvPr id="147" name="CustomShape 2"/>
          <p:cNvSpPr/>
          <p:nvPr/>
        </p:nvSpPr>
        <p:spPr>
          <a:xfrm>
            <a:off x="4338630" y="2125888"/>
            <a:ext cx="1239300" cy="523800"/>
          </a:xfrm>
          <a:prstGeom prst="rect">
            <a:avLst/>
          </a:prstGeom>
          <a:ln w="12600">
            <a:solidFill>
              <a:srgbClr val="365B9C"/>
            </a:solidFill>
            <a:miter/>
          </a:ln>
        </p:spPr>
      </p:sp>
      <p:sp>
        <p:nvSpPr>
          <p:cNvPr id="148" name="CustomShape 3"/>
          <p:cNvSpPr/>
          <p:nvPr/>
        </p:nvSpPr>
        <p:spPr>
          <a:xfrm>
            <a:off x="3098790" y="3795568"/>
            <a:ext cx="846990" cy="524160"/>
          </a:xfrm>
          <a:prstGeom prst="rect">
            <a:avLst/>
          </a:prstGeom>
          <a:ln w="12600">
            <a:solidFill>
              <a:srgbClr val="3D67B1"/>
            </a:solidFill>
            <a:miter/>
          </a:ln>
        </p:spPr>
      </p:sp>
      <p:sp>
        <p:nvSpPr>
          <p:cNvPr id="149" name="CustomShape 4"/>
          <p:cNvSpPr/>
          <p:nvPr/>
        </p:nvSpPr>
        <p:spPr>
          <a:xfrm>
            <a:off x="2272050" y="3795568"/>
            <a:ext cx="825930" cy="523800"/>
          </a:xfrm>
          <a:prstGeom prst="rect">
            <a:avLst/>
          </a:prstGeom>
          <a:ln w="12600">
            <a:solidFill>
              <a:srgbClr val="3D67B1"/>
            </a:solidFill>
            <a:miter/>
          </a:ln>
        </p:spPr>
      </p:sp>
      <p:sp>
        <p:nvSpPr>
          <p:cNvPr id="150" name="CustomShape 5"/>
          <p:cNvSpPr/>
          <p:nvPr/>
        </p:nvSpPr>
        <p:spPr>
          <a:xfrm>
            <a:off x="3098790" y="2125888"/>
            <a:ext cx="1239300" cy="523800"/>
          </a:xfrm>
          <a:prstGeom prst="rect">
            <a:avLst/>
          </a:prstGeom>
          <a:ln w="12600">
            <a:solidFill>
              <a:srgbClr val="365B9C"/>
            </a:solidFill>
            <a:miter/>
          </a:ln>
        </p:spPr>
      </p:sp>
      <p:sp>
        <p:nvSpPr>
          <p:cNvPr id="151" name="CustomShape 6"/>
          <p:cNvSpPr/>
          <p:nvPr/>
        </p:nvSpPr>
        <p:spPr>
          <a:xfrm>
            <a:off x="3662280" y="98072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</p:sp>
      <p:sp>
        <p:nvSpPr>
          <p:cNvPr id="152" name="CustomShape 7"/>
          <p:cNvSpPr/>
          <p:nvPr/>
        </p:nvSpPr>
        <p:spPr>
          <a:xfrm>
            <a:off x="3812670" y="117116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FF9933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lv-LV" sz="1600" dirty="0" smtClean="0">
                <a:solidFill>
                  <a:srgbClr val="000000"/>
                </a:solidFill>
                <a:latin typeface="Calibri"/>
              </a:rPr>
              <a:t>Participatory budgeting (</a:t>
            </a:r>
            <a:r>
              <a:rPr lang="de-DE" sz="1600" dirty="0" smtClean="0">
                <a:solidFill>
                  <a:srgbClr val="000000"/>
                </a:solidFill>
                <a:latin typeface="Calibri"/>
              </a:rPr>
              <a:t>PB</a:t>
            </a:r>
            <a:r>
              <a:rPr lang="lv-LV" sz="1600" dirty="0" smtClean="0">
                <a:solidFill>
                  <a:srgbClr val="000000"/>
                </a:solidFill>
                <a:latin typeface="Calibri"/>
              </a:rPr>
              <a:t>)</a:t>
            </a:r>
            <a:endParaRPr lang="lv-LV" dirty="0"/>
          </a:p>
        </p:txBody>
      </p:sp>
      <p:sp>
        <p:nvSpPr>
          <p:cNvPr id="153" name="CustomShape 8"/>
          <p:cNvSpPr/>
          <p:nvPr/>
        </p:nvSpPr>
        <p:spPr>
          <a:xfrm>
            <a:off x="2422440" y="265040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</p:sp>
      <p:sp>
        <p:nvSpPr>
          <p:cNvPr id="154" name="CustomShape 9"/>
          <p:cNvSpPr/>
          <p:nvPr/>
        </p:nvSpPr>
        <p:spPr>
          <a:xfrm>
            <a:off x="2572560" y="284084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FF9933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lv-LV" sz="1600" dirty="0" smtClean="0">
                <a:solidFill>
                  <a:srgbClr val="000000"/>
                </a:solidFill>
                <a:latin typeface="Calibri"/>
              </a:rPr>
              <a:t>Municipal </a:t>
            </a:r>
            <a:endParaRPr lang="lv-LV" dirty="0" smtClean="0"/>
          </a:p>
          <a:p>
            <a:pPr algn="ctr">
              <a:lnSpc>
                <a:spcPct val="90000"/>
              </a:lnSpc>
            </a:pPr>
            <a:r>
              <a:rPr lang="lv-LV" sz="1600" dirty="0" smtClean="0">
                <a:solidFill>
                  <a:srgbClr val="000000"/>
                </a:solidFill>
                <a:latin typeface="Calibri"/>
              </a:rPr>
              <a:t>PB</a:t>
            </a:r>
            <a:endParaRPr lang="lv-LV" dirty="0"/>
          </a:p>
        </p:txBody>
      </p:sp>
      <p:sp>
        <p:nvSpPr>
          <p:cNvPr id="155" name="CustomShape 10"/>
          <p:cNvSpPr/>
          <p:nvPr/>
        </p:nvSpPr>
        <p:spPr>
          <a:xfrm>
            <a:off x="1595700" y="432008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4472C4"/>
          </a:solidFill>
          <a:ln w="12600">
            <a:solidFill>
              <a:srgbClr val="FFFFFF"/>
            </a:solidFill>
            <a:miter/>
          </a:ln>
        </p:spPr>
      </p:sp>
      <p:sp>
        <p:nvSpPr>
          <p:cNvPr id="156" name="CustomShape 11"/>
          <p:cNvSpPr/>
          <p:nvPr/>
        </p:nvSpPr>
        <p:spPr>
          <a:xfrm>
            <a:off x="1746090" y="451052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lv-LV" sz="1600" b="1">
                <a:solidFill>
                  <a:srgbClr val="000000"/>
                </a:solidFill>
                <a:latin typeface="Calibri"/>
              </a:rPr>
              <a:t>PB in Schools </a:t>
            </a:r>
            <a:r>
              <a:rPr lang="lv-LV" sz="1600">
                <a:solidFill>
                  <a:srgbClr val="000000"/>
                </a:solidFill>
                <a:latin typeface="Calibri"/>
              </a:rPr>
              <a:t>	</a:t>
            </a:r>
            <a:endParaRPr/>
          </a:p>
        </p:txBody>
      </p:sp>
      <p:sp>
        <p:nvSpPr>
          <p:cNvPr id="157" name="CustomShape 12"/>
          <p:cNvSpPr/>
          <p:nvPr/>
        </p:nvSpPr>
        <p:spPr>
          <a:xfrm>
            <a:off x="3269970" y="432044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</p:sp>
      <p:sp>
        <p:nvSpPr>
          <p:cNvPr id="158" name="CustomShape 13"/>
          <p:cNvSpPr/>
          <p:nvPr/>
        </p:nvSpPr>
        <p:spPr>
          <a:xfrm>
            <a:off x="3420090" y="4510888"/>
            <a:ext cx="1482030" cy="1144440"/>
          </a:xfrm>
          <a:prstGeom prst="roundRect">
            <a:avLst>
              <a:gd name="adj" fmla="val 10000"/>
            </a:avLst>
          </a:prstGeom>
          <a:solidFill>
            <a:srgbClr val="FF9933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Part of the municipal budget in a certain area</a:t>
            </a:r>
            <a:endParaRPr lang="en-US" dirty="0"/>
          </a:p>
        </p:txBody>
      </p:sp>
      <p:sp>
        <p:nvSpPr>
          <p:cNvPr id="159" name="CustomShape 14"/>
          <p:cNvSpPr/>
          <p:nvPr/>
        </p:nvSpPr>
        <p:spPr>
          <a:xfrm>
            <a:off x="4902120" y="265040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</p:sp>
      <p:sp>
        <p:nvSpPr>
          <p:cNvPr id="160" name="CustomShape 15"/>
          <p:cNvSpPr/>
          <p:nvPr/>
        </p:nvSpPr>
        <p:spPr>
          <a:xfrm>
            <a:off x="5052510" y="284084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FF9933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lv-LV" sz="1600" dirty="0" smtClean="0">
                <a:solidFill>
                  <a:srgbClr val="000000"/>
                </a:solidFill>
                <a:latin typeface="Calibri"/>
              </a:rPr>
              <a:t>Regional </a:t>
            </a:r>
            <a:endParaRPr dirty="0"/>
          </a:p>
          <a:p>
            <a:pPr algn="ctr">
              <a:lnSpc>
                <a:spcPct val="90000"/>
              </a:lnSpc>
            </a:pPr>
            <a:r>
              <a:rPr lang="lv-LV" sz="1600" dirty="0">
                <a:solidFill>
                  <a:srgbClr val="000000"/>
                </a:solidFill>
                <a:latin typeface="Calibri"/>
              </a:rPr>
              <a:t>PB</a:t>
            </a:r>
            <a:endParaRPr dirty="0"/>
          </a:p>
        </p:txBody>
      </p:sp>
      <p:sp>
        <p:nvSpPr>
          <p:cNvPr id="161" name="CustomShape 16"/>
          <p:cNvSpPr/>
          <p:nvPr/>
        </p:nvSpPr>
        <p:spPr>
          <a:xfrm>
            <a:off x="4902120" y="432008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</p:sp>
      <p:sp>
        <p:nvSpPr>
          <p:cNvPr id="162" name="CustomShape 17"/>
          <p:cNvSpPr/>
          <p:nvPr/>
        </p:nvSpPr>
        <p:spPr>
          <a:xfrm>
            <a:off x="5052510" y="4510528"/>
            <a:ext cx="2113560" cy="1144440"/>
          </a:xfrm>
          <a:prstGeom prst="roundRect">
            <a:avLst>
              <a:gd name="adj" fmla="val 10000"/>
            </a:avLst>
          </a:prstGeom>
          <a:solidFill>
            <a:srgbClr val="FF9933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Large-scale projects using several municipalities</a:t>
            </a:r>
            <a:endParaRPr lang="en-US" dirty="0"/>
          </a:p>
        </p:txBody>
      </p:sp>
      <p:sp>
        <p:nvSpPr>
          <p:cNvPr id="163" name="CustomShape 18"/>
          <p:cNvSpPr/>
          <p:nvPr/>
        </p:nvSpPr>
        <p:spPr>
          <a:xfrm>
            <a:off x="1610010" y="432080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</p:sp>
      <p:sp>
        <p:nvSpPr>
          <p:cNvPr id="164" name="CustomShape 19"/>
          <p:cNvSpPr/>
          <p:nvPr/>
        </p:nvSpPr>
        <p:spPr>
          <a:xfrm>
            <a:off x="1760400" y="4511248"/>
            <a:ext cx="1352160" cy="1144440"/>
          </a:xfrm>
          <a:prstGeom prst="roundRect">
            <a:avLst>
              <a:gd name="adj" fmla="val 10000"/>
            </a:avLst>
          </a:prstGeom>
          <a:solidFill>
            <a:srgbClr val="FF9933"/>
          </a:solidFill>
          <a:ln w="12600">
            <a:solidFill>
              <a:srgbClr val="4472C4"/>
            </a:solidFill>
            <a:miter/>
          </a:ln>
        </p:spPr>
        <p:txBody>
          <a:bodyPr lIns="60840" tIns="60840" rIns="60840" bIns="60840" anchor="ctr"/>
          <a:lstStyle/>
          <a:p>
            <a:pPr algn="ctr">
              <a:lnSpc>
                <a:spcPct val="90000"/>
              </a:lnSpc>
            </a:pPr>
            <a:r>
              <a:rPr lang="lv-LV" sz="1600" dirty="0">
                <a:solidFill>
                  <a:srgbClr val="000000"/>
                </a:solidFill>
                <a:latin typeface="Calibri"/>
              </a:rPr>
              <a:t>PB in Schools 	</a:t>
            </a:r>
            <a:endParaRPr dirty="0"/>
          </a:p>
        </p:txBody>
      </p:sp>
      <p:sp>
        <p:nvSpPr>
          <p:cNvPr id="165" name="CustomShape 20"/>
          <p:cNvSpPr/>
          <p:nvPr/>
        </p:nvSpPr>
        <p:spPr>
          <a:xfrm>
            <a:off x="1674000" y="427680"/>
            <a:ext cx="549207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lv-LV" sz="3200" b="1" dirty="0">
                <a:solidFill>
                  <a:srgbClr val="EE6907"/>
                </a:solidFill>
                <a:latin typeface="Calibri"/>
              </a:rPr>
              <a:t>PB     MODELS</a:t>
            </a:r>
            <a:endParaRPr sz="3200" b="1" dirty="0">
              <a:solidFill>
                <a:srgbClr val="EE6907"/>
              </a:solidFill>
              <a:latin typeface="Calibri"/>
            </a:endParaRPr>
          </a:p>
        </p:txBody>
      </p:sp>
      <p:pic>
        <p:nvPicPr>
          <p:cNvPr id="166" name="Paveikslėlis 4"/>
          <p:cNvPicPr/>
          <p:nvPr/>
        </p:nvPicPr>
        <p:blipFill>
          <a:blip r:embed="rId2"/>
          <a:stretch>
            <a:fillRect/>
          </a:stretch>
        </p:blipFill>
        <p:spPr>
          <a:xfrm>
            <a:off x="7855920" y="5943240"/>
            <a:ext cx="946080" cy="6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7860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2064960" y="2163960"/>
            <a:ext cx="4793040" cy="644040"/>
          </a:xfrm>
          <a:prstGeom prst="homePlate">
            <a:avLst>
              <a:gd name="adj" fmla="val 50000"/>
            </a:avLst>
          </a:prstGeom>
          <a:solidFill>
            <a:schemeClr val="accent6"/>
          </a:solidFill>
          <a:ln w="12600">
            <a:solidFill>
              <a:srgbClr val="FFFFFF"/>
            </a:solidFill>
            <a:miter/>
          </a:ln>
        </p:spPr>
        <p:txBody>
          <a:bodyPr lIns="284400" tIns="76320" rIns="142200" bIns="76320" anchor="ctr"/>
          <a:lstStyle/>
          <a:p>
            <a:pPr algn="ctr">
              <a:lnSpc>
                <a:spcPct val="90000"/>
              </a:lnSpc>
            </a:pPr>
            <a:r>
              <a:rPr lang="lv-LV" sz="2000" b="1">
                <a:solidFill>
                  <a:srgbClr val="FFFFFF"/>
                </a:solidFill>
                <a:latin typeface="Calibri"/>
              </a:rPr>
              <a:t>It analyzes how a limited budget needs to be targeted</a:t>
            </a:r>
            <a:endParaRPr/>
          </a:p>
        </p:txBody>
      </p:sp>
      <p:sp>
        <p:nvSpPr>
          <p:cNvPr id="168" name="CustomShape 2"/>
          <p:cNvSpPr/>
          <p:nvPr/>
        </p:nvSpPr>
        <p:spPr>
          <a:xfrm>
            <a:off x="1446930" y="2131560"/>
            <a:ext cx="483030" cy="644040"/>
          </a:xfrm>
          <a:prstGeom prst="ellipse">
            <a:avLst/>
          </a:prstGeom>
          <a:blipFill>
            <a:blip r:embed="rId2"/>
          </a:blipFill>
          <a:ln w="12600">
            <a:solidFill>
              <a:srgbClr val="FFFFFF"/>
            </a:solidFill>
            <a:miter/>
          </a:ln>
        </p:spPr>
      </p:sp>
      <p:sp>
        <p:nvSpPr>
          <p:cNvPr id="169" name="CustomShape 3"/>
          <p:cNvSpPr/>
          <p:nvPr/>
        </p:nvSpPr>
        <p:spPr>
          <a:xfrm>
            <a:off x="2064960" y="2919240"/>
            <a:ext cx="4793040" cy="644040"/>
          </a:xfrm>
          <a:prstGeom prst="homePlate">
            <a:avLst>
              <a:gd name="adj" fmla="val 50000"/>
            </a:avLst>
          </a:prstGeom>
          <a:solidFill>
            <a:schemeClr val="accent6"/>
          </a:solidFill>
          <a:ln w="12600">
            <a:solidFill>
              <a:srgbClr val="FFFFFF"/>
            </a:solidFill>
            <a:miter/>
          </a:ln>
        </p:spPr>
        <p:txBody>
          <a:bodyPr lIns="284400" tIns="76320" rIns="142200" bIns="76320" anchor="ctr"/>
          <a:lstStyle/>
          <a:p>
            <a:pPr algn="ctr">
              <a:lnSpc>
                <a:spcPct val="90000"/>
              </a:lnSpc>
            </a:pPr>
            <a:r>
              <a:rPr lang="lv-LV" sz="2000" b="1">
                <a:solidFill>
                  <a:srgbClr val="FFFFFF"/>
                </a:solidFill>
                <a:latin typeface="Calibri"/>
              </a:rPr>
              <a:t>Residents of the entire city or district are included</a:t>
            </a:r>
            <a:endParaRPr/>
          </a:p>
        </p:txBody>
      </p:sp>
      <p:sp>
        <p:nvSpPr>
          <p:cNvPr id="170" name="CustomShape 4"/>
          <p:cNvSpPr/>
          <p:nvPr/>
        </p:nvSpPr>
        <p:spPr>
          <a:xfrm>
            <a:off x="1446930" y="2937600"/>
            <a:ext cx="483030" cy="644040"/>
          </a:xfrm>
          <a:prstGeom prst="ellipse">
            <a:avLst/>
          </a:prstGeom>
          <a:blipFill>
            <a:blip r:embed="rId3"/>
          </a:blipFill>
          <a:ln w="12600">
            <a:solidFill>
              <a:srgbClr val="FFFFFF"/>
            </a:solidFill>
            <a:miter/>
          </a:ln>
        </p:spPr>
      </p:sp>
      <p:sp>
        <p:nvSpPr>
          <p:cNvPr id="171" name="CustomShape 5"/>
          <p:cNvSpPr/>
          <p:nvPr/>
        </p:nvSpPr>
        <p:spPr>
          <a:xfrm>
            <a:off x="2052000" y="3675960"/>
            <a:ext cx="4793040" cy="644040"/>
          </a:xfrm>
          <a:prstGeom prst="homePlate">
            <a:avLst>
              <a:gd name="adj" fmla="val 50000"/>
            </a:avLst>
          </a:prstGeom>
          <a:solidFill>
            <a:schemeClr val="accent6"/>
          </a:solidFill>
          <a:ln w="12600">
            <a:solidFill>
              <a:srgbClr val="FFFFFF"/>
            </a:solidFill>
            <a:miter/>
          </a:ln>
        </p:spPr>
        <p:txBody>
          <a:bodyPr lIns="284400" tIns="76320" rIns="142200" bIns="76320" anchor="ctr"/>
          <a:lstStyle/>
          <a:p>
            <a:pPr algn="ctr">
              <a:lnSpc>
                <a:spcPct val="90000"/>
              </a:lnSpc>
            </a:pPr>
            <a:r>
              <a:rPr lang="lv-LV" sz="2000" b="1">
                <a:solidFill>
                  <a:srgbClr val="FFFFFF"/>
                </a:solidFill>
                <a:latin typeface="Calibri"/>
              </a:rPr>
              <a:t>There must be a constantly repetitive process</a:t>
            </a:r>
            <a:endParaRPr/>
          </a:p>
        </p:txBody>
      </p:sp>
      <p:sp>
        <p:nvSpPr>
          <p:cNvPr id="172" name="CustomShape 6"/>
          <p:cNvSpPr/>
          <p:nvPr/>
        </p:nvSpPr>
        <p:spPr>
          <a:xfrm>
            <a:off x="1446930" y="3743640"/>
            <a:ext cx="483030" cy="644040"/>
          </a:xfrm>
          <a:prstGeom prst="ellipse">
            <a:avLst/>
          </a:prstGeom>
          <a:blipFill>
            <a:blip r:embed="rId4"/>
          </a:blipFill>
          <a:ln w="12600">
            <a:solidFill>
              <a:srgbClr val="FFFFFF"/>
            </a:solidFill>
            <a:miter/>
          </a:ln>
        </p:spPr>
      </p:sp>
      <p:sp>
        <p:nvSpPr>
          <p:cNvPr id="173" name="CustomShape 7"/>
          <p:cNvSpPr/>
          <p:nvPr/>
        </p:nvSpPr>
        <p:spPr>
          <a:xfrm>
            <a:off x="2052000" y="4464000"/>
            <a:ext cx="4824360" cy="668160"/>
          </a:xfrm>
          <a:prstGeom prst="homePlate">
            <a:avLst>
              <a:gd name="adj" fmla="val 50000"/>
            </a:avLst>
          </a:prstGeom>
          <a:solidFill>
            <a:schemeClr val="accent6"/>
          </a:solidFill>
          <a:ln w="12600">
            <a:solidFill>
              <a:srgbClr val="FFFFFF"/>
            </a:solidFill>
            <a:miter/>
          </a:ln>
        </p:spPr>
        <p:txBody>
          <a:bodyPr lIns="294840" tIns="68760" rIns="128160" bIns="68760" anchor="ctr"/>
          <a:lstStyle/>
          <a:p>
            <a:pPr algn="ctr">
              <a:lnSpc>
                <a:spcPct val="90000"/>
              </a:lnSpc>
            </a:pPr>
            <a:r>
              <a:rPr lang="lv-LV" b="1">
                <a:solidFill>
                  <a:srgbClr val="FFFFFF"/>
                </a:solidFill>
                <a:latin typeface="Calibri"/>
              </a:rPr>
              <a:t>Meetings / forums should be held with residents</a:t>
            </a:r>
            <a:endParaRPr/>
          </a:p>
        </p:txBody>
      </p:sp>
      <p:sp>
        <p:nvSpPr>
          <p:cNvPr id="174" name="CustomShape 8"/>
          <p:cNvSpPr/>
          <p:nvPr/>
        </p:nvSpPr>
        <p:spPr>
          <a:xfrm>
            <a:off x="1403460" y="4534200"/>
            <a:ext cx="501120" cy="668160"/>
          </a:xfrm>
          <a:prstGeom prst="ellipse">
            <a:avLst/>
          </a:prstGeom>
          <a:blipFill>
            <a:blip r:embed="rId5"/>
          </a:blipFill>
          <a:ln w="12600">
            <a:solidFill>
              <a:srgbClr val="FFFFFF"/>
            </a:solidFill>
            <a:miter/>
          </a:ln>
        </p:spPr>
      </p:sp>
      <p:sp>
        <p:nvSpPr>
          <p:cNvPr id="175" name="CustomShape 9"/>
          <p:cNvSpPr/>
          <p:nvPr/>
        </p:nvSpPr>
        <p:spPr>
          <a:xfrm>
            <a:off x="2052000" y="5235840"/>
            <a:ext cx="4824360" cy="668160"/>
          </a:xfrm>
          <a:prstGeom prst="homePlate">
            <a:avLst>
              <a:gd name="adj" fmla="val 50000"/>
            </a:avLst>
          </a:prstGeom>
          <a:solidFill>
            <a:schemeClr val="accent6"/>
          </a:solidFill>
          <a:ln w="12600">
            <a:solidFill>
              <a:srgbClr val="FFFFFF"/>
            </a:solidFill>
            <a:miter/>
          </a:ln>
        </p:spPr>
        <p:txBody>
          <a:bodyPr lIns="294840" tIns="68760" rIns="128160" bIns="68760" anchor="ctr"/>
          <a:lstStyle/>
          <a:p>
            <a:pPr algn="ctr">
              <a:lnSpc>
                <a:spcPct val="90000"/>
              </a:lnSpc>
            </a:pPr>
            <a:r>
              <a:rPr lang="lv-LV" b="1">
                <a:solidFill>
                  <a:srgbClr val="FFFFFF"/>
                </a:solidFill>
                <a:latin typeface="Calibri"/>
              </a:rPr>
              <a:t>Accountability for performance</a:t>
            </a:r>
            <a:endParaRPr/>
          </a:p>
        </p:txBody>
      </p:sp>
      <p:sp>
        <p:nvSpPr>
          <p:cNvPr id="176" name="CustomShape 10"/>
          <p:cNvSpPr/>
          <p:nvPr/>
        </p:nvSpPr>
        <p:spPr>
          <a:xfrm>
            <a:off x="1403460" y="5370120"/>
            <a:ext cx="501120" cy="668160"/>
          </a:xfrm>
          <a:prstGeom prst="ellipse">
            <a:avLst/>
          </a:prstGeom>
          <a:blipFill>
            <a:blip r:embed="rId6"/>
          </a:blipFill>
          <a:ln w="12600">
            <a:solidFill>
              <a:srgbClr val="FFFFFF"/>
            </a:solidFill>
            <a:miter/>
          </a:ln>
        </p:spPr>
      </p:sp>
      <p:sp>
        <p:nvSpPr>
          <p:cNvPr id="177" name="CustomShape 11"/>
          <p:cNvSpPr/>
          <p:nvPr/>
        </p:nvSpPr>
        <p:spPr>
          <a:xfrm>
            <a:off x="601245" y="188640"/>
            <a:ext cx="7763580" cy="10710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7000"/>
              </a:lnSpc>
            </a:pPr>
            <a:r>
              <a:rPr lang="lv-LV" dirty="0">
                <a:solidFill>
                  <a:srgbClr val="000000"/>
                </a:solidFill>
                <a:latin typeface="Times New Roman"/>
                <a:ea typeface="Calibri"/>
              </a:rPr>
              <a:t> </a:t>
            </a:r>
            <a:endParaRPr dirty="0"/>
          </a:p>
          <a:p>
            <a:pPr algn="ctr"/>
            <a:r>
              <a:rPr lang="en-US" sz="3200" dirty="0" smtClean="0">
                <a:latin typeface="Calibri"/>
              </a:rPr>
              <a:t>PB allows to participate in the allocation of public finances for citizens, but </a:t>
            </a:r>
          </a:p>
          <a:p>
            <a:pPr algn="ctr"/>
            <a:r>
              <a:rPr lang="en-US" sz="3200" b="1" dirty="0" smtClean="0">
                <a:solidFill>
                  <a:srgbClr val="EE6907"/>
                </a:solidFill>
                <a:latin typeface="Calibri"/>
              </a:rPr>
              <a:t>five basic criteria must be complied with:</a:t>
            </a:r>
            <a:endParaRPr lang="en-US" sz="3200" b="1" dirty="0">
              <a:solidFill>
                <a:srgbClr val="EE6907"/>
              </a:solidFill>
              <a:latin typeface="Calibri"/>
            </a:endParaRPr>
          </a:p>
        </p:txBody>
      </p:sp>
      <p:pic>
        <p:nvPicPr>
          <p:cNvPr id="178" name="Paveikslėlis 5"/>
          <p:cNvPicPr/>
          <p:nvPr/>
        </p:nvPicPr>
        <p:blipFill>
          <a:blip r:embed="rId7"/>
          <a:stretch>
            <a:fillRect/>
          </a:stretch>
        </p:blipFill>
        <p:spPr>
          <a:xfrm>
            <a:off x="7747920" y="6048000"/>
            <a:ext cx="946080" cy="6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3510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358560" y="450465"/>
            <a:ext cx="8785440" cy="3826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7000"/>
              </a:lnSpc>
            </a:pPr>
            <a:r>
              <a:rPr lang="de-DE" sz="3200" b="1" dirty="0">
                <a:solidFill>
                  <a:srgbClr val="EE6907"/>
                </a:solidFill>
                <a:latin typeface="Calibri"/>
              </a:rPr>
              <a:t>R</a:t>
            </a:r>
            <a:r>
              <a:rPr lang="lv-LV" sz="3200" b="1" dirty="0" smtClean="0">
                <a:solidFill>
                  <a:srgbClr val="EE6907"/>
                </a:solidFill>
                <a:latin typeface="Calibri"/>
              </a:rPr>
              <a:t>ules are  important and necessary for </a:t>
            </a:r>
            <a:r>
              <a:rPr lang="de-DE" sz="3200" b="1" dirty="0">
                <a:solidFill>
                  <a:srgbClr val="EE6907"/>
                </a:solidFill>
                <a:latin typeface="Calibri"/>
              </a:rPr>
              <a:t>PB</a:t>
            </a:r>
            <a:r>
              <a:rPr lang="lv-LV" sz="3200" b="1" dirty="0">
                <a:solidFill>
                  <a:srgbClr val="EE6907"/>
                </a:solidFill>
                <a:latin typeface="Calibri"/>
              </a:rPr>
              <a:t>:</a:t>
            </a:r>
            <a:endParaRPr sz="3200" b="1" dirty="0">
              <a:solidFill>
                <a:srgbClr val="EE6907"/>
              </a:solidFill>
              <a:latin typeface="Calibri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987930" y="1196752"/>
            <a:ext cx="6508350" cy="723240"/>
          </a:xfrm>
          <a:prstGeom prst="ellipse">
            <a:avLst/>
          </a:prstGeom>
          <a:solidFill>
            <a:srgbClr val="FF9933"/>
          </a:solidFill>
          <a:ln w="12600">
            <a:solidFill>
              <a:srgbClr val="009999"/>
            </a:solidFill>
            <a:miter/>
          </a:ln>
        </p:spPr>
        <p:txBody>
          <a:bodyPr lIns="90000" tIns="45000" rIns="90000" bIns="45000" anchor="ctr"/>
          <a:lstStyle/>
          <a:p>
            <a:pPr algn="ctr">
              <a:lnSpc>
                <a:spcPct val="107000"/>
              </a:lnSpc>
            </a:pPr>
            <a:r>
              <a:rPr lang="lv-LV" sz="14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The definite political decision-makers of the mayor and heads of administration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987930" y="2091712"/>
            <a:ext cx="6508350" cy="789840"/>
          </a:xfrm>
          <a:prstGeom prst="ellipse">
            <a:avLst/>
          </a:prstGeom>
          <a:solidFill>
            <a:srgbClr val="FF9933"/>
          </a:solidFill>
          <a:ln w="12600">
            <a:solidFill>
              <a:srgbClr val="009999"/>
            </a:solidFill>
            <a:miter/>
          </a:ln>
        </p:spPr>
        <p:txBody>
          <a:bodyPr lIns="90000" tIns="0" rIns="90000" bIns="45000" anchor="ctr"/>
          <a:lstStyle/>
          <a:p>
            <a:pPr>
              <a:lnSpc>
                <a:spcPct val="100000"/>
              </a:lnSpc>
            </a:pPr>
            <a:r>
              <a:rPr lang="lv-LV" sz="12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 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lv-LV" sz="14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The interest for civil society organizations and citizens in general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2" name="CustomShape 4"/>
          <p:cNvSpPr/>
          <p:nvPr/>
        </p:nvSpPr>
        <p:spPr>
          <a:xfrm>
            <a:off x="1113750" y="3056152"/>
            <a:ext cx="6508350" cy="695880"/>
          </a:xfrm>
          <a:prstGeom prst="ellipse">
            <a:avLst/>
          </a:prstGeom>
          <a:solidFill>
            <a:srgbClr val="FF9933"/>
          </a:solidFill>
          <a:ln w="12600">
            <a:solidFill>
              <a:srgbClr val="009999"/>
            </a:solidFill>
            <a:miter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lv-LV" sz="14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The rules of the "game" are clearly and generally </a:t>
            </a:r>
            <a:r>
              <a:rPr lang="lv-LV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defined</a:t>
            </a:r>
            <a:r>
              <a:rPr lang="lv-LV" sz="1200" dirty="0">
                <a:solidFill>
                  <a:srgbClr val="FFFFF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 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CustomShape 5"/>
          <p:cNvSpPr/>
          <p:nvPr/>
        </p:nvSpPr>
        <p:spPr>
          <a:xfrm>
            <a:off x="1113750" y="3926632"/>
            <a:ext cx="6508350" cy="799560"/>
          </a:xfrm>
          <a:prstGeom prst="ellipse">
            <a:avLst/>
          </a:prstGeom>
          <a:solidFill>
            <a:srgbClr val="FF9933"/>
          </a:solidFill>
          <a:ln w="12600">
            <a:solidFill>
              <a:srgbClr val="009999"/>
            </a:solidFill>
            <a:miter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lv-LV" sz="14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The competence of residents and municipal officials is expanded in order to acquaint them with the problems of </a:t>
            </a:r>
            <a:r>
              <a:rPr lang="lv-LV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society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" name="CustomShape 6"/>
          <p:cNvSpPr/>
          <p:nvPr/>
        </p:nvSpPr>
        <p:spPr>
          <a:xfrm>
            <a:off x="1094850" y="4900792"/>
            <a:ext cx="6508350" cy="688448"/>
          </a:xfrm>
          <a:prstGeom prst="ellipse">
            <a:avLst/>
          </a:prstGeom>
          <a:solidFill>
            <a:srgbClr val="FF9933"/>
          </a:solidFill>
          <a:ln w="12600">
            <a:solidFill>
              <a:srgbClr val="009999"/>
            </a:solidFill>
            <a:miter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lv-LV" sz="14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Wide dissemination of information by all possible means of </a:t>
            </a:r>
            <a:r>
              <a:rPr lang="lv-LV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communication</a:t>
            </a:r>
            <a:r>
              <a:rPr lang="lv-LV" sz="1200" dirty="0">
                <a:solidFill>
                  <a:srgbClr val="FFFFFF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 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5" name="Paveikslėlis 8"/>
          <p:cNvPicPr/>
          <p:nvPr/>
        </p:nvPicPr>
        <p:blipFill>
          <a:blip r:embed="rId2"/>
          <a:stretch>
            <a:fillRect/>
          </a:stretch>
        </p:blipFill>
        <p:spPr>
          <a:xfrm>
            <a:off x="7938000" y="6015240"/>
            <a:ext cx="946080" cy="6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921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3617190" y="1432440"/>
            <a:ext cx="1530090" cy="1103040"/>
          </a:xfrm>
          <a:prstGeom prst="roundRect">
            <a:avLst>
              <a:gd name="adj" fmla="val 16667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  <p:txBody>
          <a:bodyPr lIns="41760" tIns="41760" rIns="41760" bIns="4176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CriticalParticipatory budgeting is a highly democratic concpt that has many strengths</a:t>
            </a:r>
            <a:endParaRPr/>
          </a:p>
        </p:txBody>
      </p:sp>
      <p:sp>
        <p:nvSpPr>
          <p:cNvPr id="187" name="CustomShape 2"/>
          <p:cNvSpPr/>
          <p:nvPr/>
        </p:nvSpPr>
        <p:spPr>
          <a:xfrm>
            <a:off x="4830840" y="2225160"/>
            <a:ext cx="1723410" cy="153540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41760" tIns="41760" rIns="41760" bIns="4176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It generates social capital by sparking debate and giving citizens insight into each other’s needs. Participatory budgeting has the potential to lead to more social cohesion</a:t>
            </a:r>
            <a:endParaRPr/>
          </a:p>
        </p:txBody>
      </p:sp>
      <p:sp>
        <p:nvSpPr>
          <p:cNvPr id="188" name="CustomShape 3"/>
          <p:cNvSpPr/>
          <p:nvPr/>
        </p:nvSpPr>
        <p:spPr>
          <a:xfrm>
            <a:off x="4770090" y="4475880"/>
            <a:ext cx="1844910" cy="1069560"/>
          </a:xfrm>
          <a:prstGeom prst="roundRect">
            <a:avLst>
              <a:gd name="adj" fmla="val 16667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  <p:txBody>
          <a:bodyPr lIns="41760" tIns="41760" rIns="41760" bIns="4176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It gives community members a voice and builds bridges between citizens, councillors and officers</a:t>
            </a:r>
            <a:endParaRPr/>
          </a:p>
        </p:txBody>
      </p:sp>
      <p:sp>
        <p:nvSpPr>
          <p:cNvPr id="189" name="CustomShape 4"/>
          <p:cNvSpPr/>
          <p:nvPr/>
        </p:nvSpPr>
        <p:spPr>
          <a:xfrm>
            <a:off x="3204630" y="5591160"/>
            <a:ext cx="2431080" cy="85608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41760" tIns="41760" rIns="41760" bIns="4176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It leads to better decisions that are more widely supported by citizens</a:t>
            </a:r>
            <a:endParaRPr/>
          </a:p>
        </p:txBody>
      </p:sp>
      <p:sp>
        <p:nvSpPr>
          <p:cNvPr id="190" name="CustomShape 5"/>
          <p:cNvSpPr/>
          <p:nvPr/>
        </p:nvSpPr>
        <p:spPr>
          <a:xfrm>
            <a:off x="2117340" y="4475880"/>
            <a:ext cx="1908900" cy="1069560"/>
          </a:xfrm>
          <a:prstGeom prst="roundRect">
            <a:avLst>
              <a:gd name="adj" fmla="val 16667"/>
            </a:avLst>
          </a:prstGeom>
          <a:solidFill>
            <a:srgbClr val="009999"/>
          </a:solidFill>
          <a:ln w="12600">
            <a:solidFill>
              <a:srgbClr val="FFFFFF"/>
            </a:solidFill>
            <a:miter/>
          </a:ln>
        </p:spPr>
        <p:txBody>
          <a:bodyPr lIns="41760" tIns="41760" rIns="41760" bIns="4176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It helps citizens gain better insight into how their governments work. By involving citizens in important (financial) decisions, they grasp a better understanding of the decision-making process</a:t>
            </a:r>
            <a:endParaRPr/>
          </a:p>
        </p:txBody>
      </p:sp>
      <p:sp>
        <p:nvSpPr>
          <p:cNvPr id="191" name="CustomShape 6"/>
          <p:cNvSpPr/>
          <p:nvPr/>
        </p:nvSpPr>
        <p:spPr>
          <a:xfrm>
            <a:off x="2265570" y="2286720"/>
            <a:ext cx="1612170" cy="1412280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41760" tIns="41760" rIns="41760" bIns="41760" anchor="ctr"/>
          <a:lstStyle/>
          <a:p>
            <a:pPr algn="ctr">
              <a:lnSpc>
                <a:spcPct val="90000"/>
              </a:lnSpc>
            </a:pPr>
            <a:r>
              <a:rPr lang="lv-LV" sz="1100">
                <a:solidFill>
                  <a:srgbClr val="000000"/>
                </a:solidFill>
                <a:latin typeface="Calibri"/>
              </a:rPr>
              <a:t>It leads to better public services. Giving citizens a voice on which public services are most needed and where they are most urgent overall increases the quality of public service</a:t>
            </a:r>
            <a:endParaRPr/>
          </a:p>
        </p:txBody>
      </p:sp>
      <p:sp>
        <p:nvSpPr>
          <p:cNvPr id="192" name="CustomShape 7"/>
          <p:cNvSpPr/>
          <p:nvPr/>
        </p:nvSpPr>
        <p:spPr>
          <a:xfrm>
            <a:off x="539552" y="116632"/>
            <a:ext cx="7992888" cy="1224136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rgbClr val="EE6907"/>
                </a:solidFill>
                <a:latin typeface="Calibri"/>
              </a:rPr>
              <a:t>PB is a highly democratic concept that has many strengths</a:t>
            </a:r>
            <a:endParaRPr lang="en-US" sz="3200" b="1" dirty="0">
              <a:solidFill>
                <a:srgbClr val="EE6907"/>
              </a:solidFill>
              <a:latin typeface="Calibri"/>
            </a:endParaRPr>
          </a:p>
        </p:txBody>
      </p:sp>
      <p:pic>
        <p:nvPicPr>
          <p:cNvPr id="193" name="Paveikslėlis 5"/>
          <p:cNvPicPr/>
          <p:nvPr/>
        </p:nvPicPr>
        <p:blipFill>
          <a:blip r:embed="rId2"/>
          <a:stretch>
            <a:fillRect/>
          </a:stretch>
        </p:blipFill>
        <p:spPr>
          <a:xfrm>
            <a:off x="7963920" y="6015240"/>
            <a:ext cx="946080" cy="608760"/>
          </a:xfrm>
          <a:prstGeom prst="rect">
            <a:avLst/>
          </a:prstGeom>
        </p:spPr>
      </p:pic>
      <p:pic>
        <p:nvPicPr>
          <p:cNvPr id="194" name="Grafik 193"/>
          <p:cNvPicPr/>
          <p:nvPr/>
        </p:nvPicPr>
        <p:blipFill>
          <a:blip r:embed="rId3"/>
          <a:stretch>
            <a:fillRect/>
          </a:stretch>
        </p:blipFill>
        <p:spPr>
          <a:xfrm>
            <a:off x="1836000" y="1166400"/>
            <a:ext cx="5186160" cy="54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06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-2547450" y="483480"/>
            <a:ext cx="4623480" cy="6164640"/>
          </a:xfrm>
          <a:prstGeom prst="blockArc">
            <a:avLst>
              <a:gd name="adj1" fmla="val 18900000"/>
              <a:gd name="adj2" fmla="val 2700000"/>
              <a:gd name="adj3" fmla="val 373"/>
            </a:avLst>
          </a:prstGeom>
          <a:ln w="12600">
            <a:solidFill>
              <a:srgbClr val="365B9C"/>
            </a:solidFill>
            <a:miter/>
          </a:ln>
        </p:spPr>
      </p:sp>
      <p:sp>
        <p:nvSpPr>
          <p:cNvPr id="197" name="CustomShape 3"/>
          <p:cNvSpPr/>
          <p:nvPr/>
        </p:nvSpPr>
        <p:spPr>
          <a:xfrm>
            <a:off x="1379700" y="143244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199" name="CustomShape 5"/>
          <p:cNvSpPr/>
          <p:nvPr/>
        </p:nvSpPr>
        <p:spPr>
          <a:xfrm>
            <a:off x="1662390" y="205704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201" name="CustomShape 7"/>
          <p:cNvSpPr/>
          <p:nvPr/>
        </p:nvSpPr>
        <p:spPr>
          <a:xfrm>
            <a:off x="1817370" y="268128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203" name="CustomShape 9"/>
          <p:cNvSpPr/>
          <p:nvPr/>
        </p:nvSpPr>
        <p:spPr>
          <a:xfrm>
            <a:off x="1866780" y="330588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205" name="CustomShape 11"/>
          <p:cNvSpPr/>
          <p:nvPr/>
        </p:nvSpPr>
        <p:spPr>
          <a:xfrm>
            <a:off x="1817370" y="393048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206" name="CustomShape 12"/>
          <p:cNvSpPr/>
          <p:nvPr/>
        </p:nvSpPr>
        <p:spPr>
          <a:xfrm>
            <a:off x="2046377" y="4477336"/>
            <a:ext cx="6565053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>
                <a:solidFill>
                  <a:srgbClr val="000000"/>
                </a:solidFill>
                <a:latin typeface="Calibri"/>
              </a:rPr>
              <a:t>Fragmented decisions and short-term needs can to damage for urban planning and long-term projects</a:t>
            </a:r>
            <a:endParaRPr sz="2000"/>
          </a:p>
        </p:txBody>
      </p:sp>
      <p:sp>
        <p:nvSpPr>
          <p:cNvPr id="207" name="CustomShape 13"/>
          <p:cNvSpPr/>
          <p:nvPr/>
        </p:nvSpPr>
        <p:spPr>
          <a:xfrm>
            <a:off x="1662390" y="455472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208" name="CustomShape 14"/>
          <p:cNvSpPr/>
          <p:nvPr/>
        </p:nvSpPr>
        <p:spPr>
          <a:xfrm>
            <a:off x="1763688" y="5101936"/>
            <a:ext cx="6890400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>
                <a:solidFill>
                  <a:srgbClr val="000000"/>
                </a:solidFill>
                <a:latin typeface="Calibri"/>
              </a:rPr>
              <a:t>Manipulation of budget resources </a:t>
            </a:r>
            <a:endParaRPr sz="2000"/>
          </a:p>
        </p:txBody>
      </p:sp>
      <p:sp>
        <p:nvSpPr>
          <p:cNvPr id="209" name="CustomShape 15"/>
          <p:cNvSpPr/>
          <p:nvPr/>
        </p:nvSpPr>
        <p:spPr>
          <a:xfrm>
            <a:off x="1379700" y="5179320"/>
            <a:ext cx="389610" cy="519480"/>
          </a:xfrm>
          <a:prstGeom prst="ellipse">
            <a:avLst/>
          </a:prstGeom>
          <a:solidFill>
            <a:srgbClr val="009999"/>
          </a:solidFill>
          <a:ln w="12600">
            <a:solidFill>
              <a:srgbClr val="4472C4"/>
            </a:solidFill>
            <a:miter/>
          </a:ln>
        </p:spPr>
      </p:sp>
      <p:sp>
        <p:nvSpPr>
          <p:cNvPr id="210" name="CustomShape 16"/>
          <p:cNvSpPr/>
          <p:nvPr/>
        </p:nvSpPr>
        <p:spPr>
          <a:xfrm>
            <a:off x="2265030" y="511560"/>
            <a:ext cx="4202280" cy="6386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lv-LV" sz="3200" b="1" dirty="0">
                <a:solidFill>
                  <a:srgbClr val="EE6907"/>
                </a:solidFill>
                <a:latin typeface="Calibri"/>
              </a:rPr>
              <a:t>WEAKNESSES OF </a:t>
            </a:r>
            <a:r>
              <a:rPr lang="de-DE" sz="3200" b="1" dirty="0" smtClean="0">
                <a:solidFill>
                  <a:srgbClr val="EE6907"/>
                </a:solidFill>
                <a:latin typeface="Calibri"/>
              </a:rPr>
              <a:t>PB</a:t>
            </a:r>
            <a:r>
              <a:rPr lang="lv-LV" sz="3200" b="1" dirty="0" smtClean="0">
                <a:solidFill>
                  <a:srgbClr val="EE6907"/>
                </a:solidFill>
                <a:latin typeface="Calibri"/>
              </a:rPr>
              <a:t>:</a:t>
            </a:r>
            <a:endParaRPr sz="3200" b="1" dirty="0">
              <a:solidFill>
                <a:srgbClr val="EE6907"/>
              </a:solidFill>
              <a:latin typeface="Calibri"/>
            </a:endParaRPr>
          </a:p>
        </p:txBody>
      </p:sp>
      <p:pic>
        <p:nvPicPr>
          <p:cNvPr id="211" name="Paveikslėlis 4"/>
          <p:cNvPicPr/>
          <p:nvPr/>
        </p:nvPicPr>
        <p:blipFill>
          <a:blip r:embed="rId2"/>
          <a:stretch>
            <a:fillRect/>
          </a:stretch>
        </p:blipFill>
        <p:spPr>
          <a:xfrm>
            <a:off x="7992000" y="5943240"/>
            <a:ext cx="946080" cy="608760"/>
          </a:xfrm>
          <a:prstGeom prst="rect">
            <a:avLst/>
          </a:prstGeom>
        </p:spPr>
      </p:pic>
      <p:sp>
        <p:nvSpPr>
          <p:cNvPr id="19" name="CustomShape 2"/>
          <p:cNvSpPr/>
          <p:nvPr/>
        </p:nvSpPr>
        <p:spPr>
          <a:xfrm>
            <a:off x="1763688" y="1375518"/>
            <a:ext cx="6890400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 dirty="0">
                <a:solidFill>
                  <a:srgbClr val="000000"/>
                </a:solidFill>
                <a:latin typeface="Calibri"/>
              </a:rPr>
              <a:t>Interaction with the government increases the risk of community movement</a:t>
            </a:r>
            <a:endParaRPr sz="2000" dirty="0"/>
          </a:p>
        </p:txBody>
      </p:sp>
      <p:sp>
        <p:nvSpPr>
          <p:cNvPr id="20" name="CustomShape 4"/>
          <p:cNvSpPr/>
          <p:nvPr/>
        </p:nvSpPr>
        <p:spPr>
          <a:xfrm>
            <a:off x="2046377" y="2000118"/>
            <a:ext cx="6565053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>
                <a:solidFill>
                  <a:srgbClr val="000000"/>
                </a:solidFill>
                <a:latin typeface="Calibri"/>
              </a:rPr>
              <a:t>Financial constraints and resources are limited, so the application of a participatory budget is limited</a:t>
            </a:r>
            <a:endParaRPr sz="2000"/>
          </a:p>
        </p:txBody>
      </p:sp>
      <p:sp>
        <p:nvSpPr>
          <p:cNvPr id="21" name="CustomShape 6"/>
          <p:cNvSpPr/>
          <p:nvPr/>
        </p:nvSpPr>
        <p:spPr>
          <a:xfrm>
            <a:off x="2201357" y="2623998"/>
            <a:ext cx="6386687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>
                <a:solidFill>
                  <a:srgbClr val="000000"/>
                </a:solidFill>
                <a:latin typeface="Calibri"/>
              </a:rPr>
              <a:t>Communities stops to participating when their needs will be fulfill</a:t>
            </a:r>
            <a:endParaRPr sz="2000"/>
          </a:p>
        </p:txBody>
      </p:sp>
      <p:sp>
        <p:nvSpPr>
          <p:cNvPr id="22" name="CustomShape 8"/>
          <p:cNvSpPr/>
          <p:nvPr/>
        </p:nvSpPr>
        <p:spPr>
          <a:xfrm>
            <a:off x="2250767" y="3248598"/>
            <a:ext cx="6329821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>
                <a:solidFill>
                  <a:srgbClr val="000000"/>
                </a:solidFill>
                <a:latin typeface="Calibri"/>
              </a:rPr>
              <a:t>Very poor young people and people from lower social backgrounds are under-represented</a:t>
            </a:r>
            <a:endParaRPr sz="2000"/>
          </a:p>
        </p:txBody>
      </p:sp>
      <p:sp>
        <p:nvSpPr>
          <p:cNvPr id="23" name="CustomShape 10"/>
          <p:cNvSpPr/>
          <p:nvPr/>
        </p:nvSpPr>
        <p:spPr>
          <a:xfrm>
            <a:off x="2201357" y="3873198"/>
            <a:ext cx="6386687" cy="559312"/>
          </a:xfrm>
          <a:prstGeom prst="rect">
            <a:avLst/>
          </a:prstGeom>
          <a:solidFill>
            <a:srgbClr val="FF9933"/>
          </a:solidFill>
          <a:ln w="12600">
            <a:solidFill>
              <a:srgbClr val="FFFFFF"/>
            </a:solidFill>
            <a:miter/>
          </a:ln>
        </p:spPr>
        <p:txBody>
          <a:bodyPr lIns="330480" tIns="35640" rIns="35640" bIns="35640" anchor="ctr"/>
          <a:lstStyle/>
          <a:p>
            <a:pPr>
              <a:lnSpc>
                <a:spcPct val="90000"/>
              </a:lnSpc>
            </a:pPr>
            <a:r>
              <a:rPr lang="lv-LV" sz="1600">
                <a:solidFill>
                  <a:srgbClr val="000000"/>
                </a:solidFill>
                <a:latin typeface="Calibri"/>
              </a:rPr>
              <a:t>Participants is disappoint of the slow pace of public works</a:t>
            </a:r>
            <a:endParaRPr sz="2000"/>
          </a:p>
        </p:txBody>
      </p:sp>
    </p:spTree>
    <p:extLst>
      <p:ext uri="{BB962C8B-B14F-4D97-AF65-F5344CB8AC3E}">
        <p14:creationId xmlns:p14="http://schemas.microsoft.com/office/powerpoint/2010/main" val="169185281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D4FD3A40-BCBF-4C48-AD91-75D1CDEFD152}" type="slidenum">
              <a:rPr lang="lv-LV">
                <a:solidFill>
                  <a:srgbClr val="8B8B8B"/>
                </a:solidFill>
                <a:latin typeface="Calibri"/>
              </a:rPr>
              <a:t>2</a:t>
            </a:fld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511920" y="635400"/>
            <a:ext cx="758484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>
                <a:solidFill>
                  <a:srgbClr val="EE6907"/>
                </a:solidFill>
                <a:latin typeface="Calibri"/>
              </a:rPr>
              <a:t>Participatory budgeting (PB):</a:t>
            </a:r>
            <a:endParaRPr/>
          </a:p>
        </p:txBody>
      </p:sp>
      <p:pic>
        <p:nvPicPr>
          <p:cNvPr id="81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5189040" y="6020280"/>
            <a:ext cx="2265120" cy="770040"/>
          </a:xfrm>
          <a:prstGeom prst="rect">
            <a:avLst/>
          </a:prstGeom>
        </p:spPr>
      </p:pic>
      <p:sp>
        <p:nvSpPr>
          <p:cNvPr id="82" name="CustomShape 3"/>
          <p:cNvSpPr/>
          <p:nvPr/>
        </p:nvSpPr>
        <p:spPr>
          <a:xfrm>
            <a:off x="511920" y="1441800"/>
            <a:ext cx="7971120" cy="39974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lv-LV" sz="2400">
                <a:solidFill>
                  <a:srgbClr val="595959"/>
                </a:solidFill>
                <a:latin typeface="Calibri"/>
              </a:rPr>
              <a:t>PB is a democratic process in which community members decide how to spend part of a public budget.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lv-LV" sz="2400">
                <a:solidFill>
                  <a:srgbClr val="595959"/>
                </a:solidFill>
                <a:latin typeface="Calibri"/>
              </a:rPr>
              <a:t>PB directly involves local people in making decisions on the priorities and spending for a defined public budget. This means engaging residents and community groups representatives of all parts of the community to discuss and vote on them, as well as giving local people a role in the examination and monitoring of the process.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9B0DF45B-2BFF-42BD-AFBD-0F5BCA2EA95C}" type="slidenum">
              <a:rPr lang="lv-LV">
                <a:solidFill>
                  <a:srgbClr val="8B8B8B"/>
                </a:solidFill>
                <a:latin typeface="Calibri"/>
              </a:rPr>
              <a:t>3</a:t>
            </a:fld>
            <a:endParaRPr/>
          </a:p>
        </p:txBody>
      </p:sp>
      <p:sp>
        <p:nvSpPr>
          <p:cNvPr id="84" name="CustomShape 2"/>
          <p:cNvSpPr/>
          <p:nvPr/>
        </p:nvSpPr>
        <p:spPr>
          <a:xfrm>
            <a:off x="599040" y="859680"/>
            <a:ext cx="758484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>
                <a:solidFill>
                  <a:srgbClr val="EE6907"/>
                </a:solidFill>
                <a:latin typeface="Calibri"/>
              </a:rPr>
              <a:t>Participatory budgeting (PB):</a:t>
            </a:r>
            <a:endParaRPr/>
          </a:p>
        </p:txBody>
      </p:sp>
      <p:pic>
        <p:nvPicPr>
          <p:cNvPr id="85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5189040" y="6020280"/>
            <a:ext cx="2265120" cy="770040"/>
          </a:xfrm>
          <a:prstGeom prst="rect">
            <a:avLst/>
          </a:prstGeom>
        </p:spPr>
      </p:pic>
      <p:sp>
        <p:nvSpPr>
          <p:cNvPr id="86" name="CustomShape 3"/>
          <p:cNvSpPr/>
          <p:nvPr/>
        </p:nvSpPr>
        <p:spPr>
          <a:xfrm>
            <a:off x="513000" y="1977120"/>
            <a:ext cx="7670520" cy="1823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lv-LV" sz="2400">
                <a:solidFill>
                  <a:srgbClr val="595959"/>
                </a:solidFill>
                <a:latin typeface="Calibri"/>
              </a:rPr>
              <a:t>Civic engagement is a wide range of activities aimed at purposeful and meaningful interaction between the municipality and the citizens to make the municipal decision-making process and its results better.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735840" y="268200"/>
            <a:ext cx="791424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>
                <a:solidFill>
                  <a:srgbClr val="EE6907"/>
                </a:solidFill>
                <a:latin typeface="Calibri"/>
              </a:rPr>
              <a:t>Main aims and objectives of a PB:</a:t>
            </a:r>
            <a:endParaRPr/>
          </a:p>
        </p:txBody>
      </p:sp>
      <p:sp>
        <p:nvSpPr>
          <p:cNvPr id="88" name="CustomShape 2"/>
          <p:cNvSpPr/>
          <p:nvPr/>
        </p:nvSpPr>
        <p:spPr>
          <a:xfrm>
            <a:off x="288000" y="950760"/>
            <a:ext cx="8496000" cy="4305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000">
                <a:solidFill>
                  <a:srgbClr val="535353"/>
                </a:solidFill>
                <a:latin typeface="Calibri"/>
              </a:rPr>
              <a:t>Gaining </a:t>
            </a:r>
            <a:r>
              <a:rPr lang="lv-LV" sz="2000" b="1">
                <a:solidFill>
                  <a:srgbClr val="535353"/>
                </a:solidFill>
                <a:latin typeface="Calibri"/>
              </a:rPr>
              <a:t>insight</a:t>
            </a:r>
            <a:r>
              <a:rPr lang="lv-LV" sz="2000">
                <a:solidFill>
                  <a:srgbClr val="535353"/>
                </a:solidFill>
                <a:latin typeface="Calibri"/>
              </a:rPr>
              <a:t> into what the population prioritises, and how different preferences are weighed against each other.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000" b="1">
                <a:solidFill>
                  <a:srgbClr val="535353"/>
                </a:solidFill>
                <a:latin typeface="Calibri"/>
              </a:rPr>
              <a:t>Distributing city budget </a:t>
            </a:r>
            <a:r>
              <a:rPr lang="lv-LV" sz="2000">
                <a:solidFill>
                  <a:srgbClr val="535353"/>
                </a:solidFill>
                <a:latin typeface="Calibri"/>
              </a:rPr>
              <a:t>according to what citizens have decided (especially for decisive types of PB).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000">
                <a:solidFill>
                  <a:srgbClr val="535353"/>
                </a:solidFill>
                <a:latin typeface="Calibri"/>
              </a:rPr>
              <a:t>Giving citizens </a:t>
            </a:r>
            <a:r>
              <a:rPr lang="lv-LV" sz="2000" b="1">
                <a:solidFill>
                  <a:srgbClr val="535353"/>
                </a:solidFill>
                <a:latin typeface="Calibri"/>
              </a:rPr>
              <a:t>the opportunity to interact </a:t>
            </a:r>
            <a:r>
              <a:rPr lang="lv-LV" sz="2000">
                <a:solidFill>
                  <a:srgbClr val="535353"/>
                </a:solidFill>
                <a:latin typeface="Calibri"/>
              </a:rPr>
              <a:t>with each other. Creating debate between people from different backgrounds and with different preferences or needs can promote empathy for ‘the other’ within the same community.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000">
                <a:solidFill>
                  <a:srgbClr val="535353"/>
                </a:solidFill>
                <a:latin typeface="Calibri"/>
              </a:rPr>
              <a:t>Building </a:t>
            </a:r>
            <a:r>
              <a:rPr lang="lv-LV" sz="2000" b="1">
                <a:solidFill>
                  <a:srgbClr val="535353"/>
                </a:solidFill>
                <a:latin typeface="Calibri"/>
              </a:rPr>
              <a:t>awareness and support. </a:t>
            </a:r>
            <a:r>
              <a:rPr lang="lv-LV" sz="2000">
                <a:solidFill>
                  <a:srgbClr val="535353"/>
                </a:solidFill>
                <a:latin typeface="Calibri"/>
              </a:rPr>
              <a:t>When the voice of citizens is taken into account, they will find more legitimacy in the chosen policies.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000" b="1">
                <a:solidFill>
                  <a:srgbClr val="535353"/>
                </a:solidFill>
                <a:latin typeface="Calibri"/>
              </a:rPr>
              <a:t>Giving citizens more insight</a:t>
            </a:r>
            <a:r>
              <a:rPr lang="lv-LV" sz="2000">
                <a:solidFill>
                  <a:srgbClr val="535353"/>
                </a:solidFill>
                <a:latin typeface="Calibri"/>
              </a:rPr>
              <a:t> in how budgeting decisions are taken. Through a PB, citizens learn how to make choices with finite city budgets.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9" name="CustomShape 3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DDAFBF14-268E-4E0D-BFC1-9F013D5E0339}" type="slidenum">
              <a:rPr lang="lv-LV">
                <a:solidFill>
                  <a:srgbClr val="8B8B8B"/>
                </a:solidFill>
                <a:latin typeface="Calibri"/>
              </a:rPr>
              <a:t>4</a:t>
            </a:fld>
            <a:endParaRPr/>
          </a:p>
        </p:txBody>
      </p:sp>
      <p:pic>
        <p:nvPicPr>
          <p:cNvPr id="90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5189040" y="6034320"/>
            <a:ext cx="2265120" cy="770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76BAEA95-6499-4612-85D7-69416F32C749}" type="slidenum">
              <a:rPr lang="lv-LV">
                <a:solidFill>
                  <a:srgbClr val="8B8B8B"/>
                </a:solidFill>
                <a:latin typeface="Calibri"/>
              </a:rPr>
              <a:t>5</a:t>
            </a:fld>
            <a:endParaRPr/>
          </a:p>
        </p:txBody>
      </p:sp>
      <p:sp>
        <p:nvSpPr>
          <p:cNvPr id="92" name="CustomShape 2"/>
          <p:cNvSpPr/>
          <p:nvPr/>
        </p:nvSpPr>
        <p:spPr>
          <a:xfrm>
            <a:off x="695160" y="216000"/>
            <a:ext cx="758484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>
                <a:solidFill>
                  <a:srgbClr val="EE6907"/>
                </a:solidFill>
                <a:latin typeface="Calibri"/>
              </a:rPr>
              <a:t>Benefits for citizens:</a:t>
            </a:r>
            <a:endParaRPr/>
          </a:p>
        </p:txBody>
      </p:sp>
      <p:pic>
        <p:nvPicPr>
          <p:cNvPr id="93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5189040" y="6020280"/>
            <a:ext cx="2265120" cy="770040"/>
          </a:xfrm>
          <a:prstGeom prst="rect">
            <a:avLst/>
          </a:prstGeom>
        </p:spPr>
      </p:pic>
      <p:sp>
        <p:nvSpPr>
          <p:cNvPr id="94" name="CustomShape 3"/>
          <p:cNvSpPr/>
          <p:nvPr/>
        </p:nvSpPr>
        <p:spPr>
          <a:xfrm>
            <a:off x="501840" y="864000"/>
            <a:ext cx="8354160" cy="42184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 b="1">
                <a:solidFill>
                  <a:srgbClr val="535353"/>
                </a:solidFill>
                <a:latin typeface="Calibri"/>
              </a:rPr>
              <a:t>Dialogue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between citizens and authorities makes both sides more democracy-minded.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>
                <a:solidFill>
                  <a:srgbClr val="535353"/>
                </a:solidFill>
                <a:latin typeface="Calibri"/>
              </a:rPr>
              <a:t>Involving the public in planning the budget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enhances their role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as active, critical, demanding and responsible members of society.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>
                <a:solidFill>
                  <a:srgbClr val="535353"/>
                </a:solidFill>
                <a:latin typeface="Calibri"/>
              </a:rPr>
              <a:t>Citizens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monitor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 how the decisions taken jointly are implemented. Making the administration accountable can contribute to modernizing it.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>
                <a:solidFill>
                  <a:srgbClr val="535353"/>
                </a:solidFill>
                <a:latin typeface="Calibri"/>
              </a:rPr>
              <a:t>Public participation leads to budget priorities being revised – which can result in an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improved quality of life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in a relatively short time.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>
                <a:solidFill>
                  <a:srgbClr val="535353"/>
                </a:solidFill>
                <a:latin typeface="Calibri"/>
              </a:rPr>
              <a:t>Participatory budgeting can contribute to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social restructuring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and to gains in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social justice.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560BE155-9658-476D-A89E-1EBD392BB414}" type="slidenum">
              <a:rPr lang="lv-LV">
                <a:solidFill>
                  <a:srgbClr val="8B8B8B"/>
                </a:solidFill>
                <a:latin typeface="Calibri"/>
              </a:rPr>
              <a:t>6</a:t>
            </a:fld>
            <a:endParaRPr/>
          </a:p>
        </p:txBody>
      </p:sp>
      <p:sp>
        <p:nvSpPr>
          <p:cNvPr id="96" name="CustomShape 2"/>
          <p:cNvSpPr/>
          <p:nvPr/>
        </p:nvSpPr>
        <p:spPr>
          <a:xfrm>
            <a:off x="681480" y="196200"/>
            <a:ext cx="767052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>
                <a:solidFill>
                  <a:srgbClr val="EE6907"/>
                </a:solidFill>
                <a:latin typeface="Calibri"/>
              </a:rPr>
              <a:t>Benefits for the local administration:</a:t>
            </a:r>
            <a:endParaRPr/>
          </a:p>
        </p:txBody>
      </p:sp>
      <p:sp>
        <p:nvSpPr>
          <p:cNvPr id="97" name="CustomShape 3"/>
          <p:cNvSpPr/>
          <p:nvPr/>
        </p:nvSpPr>
        <p:spPr>
          <a:xfrm>
            <a:off x="360000" y="864000"/>
            <a:ext cx="8280000" cy="43725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>
                <a:solidFill>
                  <a:srgbClr val="535353"/>
                </a:solidFill>
                <a:latin typeface="Calibri"/>
              </a:rPr>
              <a:t>With a more transparent budget, money is employed more efficiently, and administrators reap more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public recognition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for their work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 b="1">
                <a:solidFill>
                  <a:srgbClr val="535353"/>
                </a:solidFill>
                <a:latin typeface="Calibri"/>
              </a:rPr>
              <a:t>Citizens support the budget decisions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that they have been involved in taking.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 b="1">
                <a:solidFill>
                  <a:srgbClr val="535353"/>
                </a:solidFill>
                <a:latin typeface="Calibri"/>
              </a:rPr>
              <a:t>Democratic culture 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and social cohesion are both enhanced.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>
                <a:solidFill>
                  <a:srgbClr val="535353"/>
                </a:solidFill>
                <a:latin typeface="Calibri"/>
              </a:rPr>
              <a:t>When public funds are in short supply, public participation can lead to more </a:t>
            </a:r>
            <a:r>
              <a:rPr lang="lv-LV" sz="2200" b="1">
                <a:solidFill>
                  <a:srgbClr val="535353"/>
                </a:solidFill>
                <a:latin typeface="Calibri"/>
              </a:rPr>
              <a:t>general acceptance of the need for austerity measures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lv-LV" sz="2200" b="1">
                <a:solidFill>
                  <a:srgbClr val="535353"/>
                </a:solidFill>
                <a:latin typeface="Calibri"/>
              </a:rPr>
              <a:t>Cooperation</a:t>
            </a:r>
            <a:r>
              <a:rPr lang="lv-LV" sz="2200">
                <a:solidFill>
                  <a:srgbClr val="535353"/>
                </a:solidFill>
                <a:latin typeface="Calibri"/>
              </a:rPr>
              <a:t> between citizens, politicians and administrators can help to create an atmosphere of trust.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98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6768000" y="6048000"/>
            <a:ext cx="2265120" cy="770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ECACE09D-FA8F-4681-A36D-250AC86818F1}" type="slidenum">
              <a:rPr lang="lv-LV">
                <a:solidFill>
                  <a:srgbClr val="8B8B8B"/>
                </a:solidFill>
                <a:latin typeface="Calibri"/>
              </a:rPr>
              <a:t>7</a:t>
            </a:fld>
            <a:endParaRPr/>
          </a:p>
        </p:txBody>
      </p:sp>
      <p:sp>
        <p:nvSpPr>
          <p:cNvPr id="100" name="CustomShape 2"/>
          <p:cNvSpPr/>
          <p:nvPr/>
        </p:nvSpPr>
        <p:spPr>
          <a:xfrm>
            <a:off x="735840" y="560520"/>
            <a:ext cx="767052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>
                <a:solidFill>
                  <a:srgbClr val="EE6907"/>
                </a:solidFill>
                <a:latin typeface="Calibri"/>
              </a:rPr>
              <a:t>Types of Participatory budgeting (PB) I:</a:t>
            </a:r>
            <a:endParaRPr/>
          </a:p>
        </p:txBody>
      </p:sp>
      <p:sp>
        <p:nvSpPr>
          <p:cNvPr id="101" name="CustomShape 3"/>
          <p:cNvSpPr/>
          <p:nvPr/>
        </p:nvSpPr>
        <p:spPr>
          <a:xfrm>
            <a:off x="735840" y="1329120"/>
            <a:ext cx="7670160" cy="36324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lv-LV" sz="2200">
                <a:solidFill>
                  <a:srgbClr val="595959"/>
                </a:solidFill>
                <a:latin typeface="Calibri"/>
              </a:rPr>
              <a:t>Various types of PB slightly differ from each other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lv-LV" sz="2200" b="1">
                <a:solidFill>
                  <a:srgbClr val="595959"/>
                </a:solidFill>
                <a:latin typeface="Calibri"/>
              </a:rPr>
              <a:t>Decisive or Advisory</a:t>
            </a:r>
            <a:endParaRPr/>
          </a:p>
          <a:p>
            <a:pPr algn="just">
              <a:lnSpc>
                <a:spcPct val="100000"/>
              </a:lnSpc>
            </a:pPr>
            <a:r>
              <a:rPr lang="lv-LV" sz="2200">
                <a:solidFill>
                  <a:srgbClr val="595959"/>
                </a:solidFill>
                <a:latin typeface="Calibri"/>
              </a:rPr>
              <a:t>If the outcome of the PB is fixed and the city commits to acting accordingly, the PB has a decisive character. If results are merely taken into account and viewed as suggestions in the allocation or draft of a budget, the PB has an advisory character.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lv-LV" sz="2200" b="1">
                <a:solidFill>
                  <a:srgbClr val="595959"/>
                </a:solidFill>
                <a:latin typeface="Calibri"/>
              </a:rPr>
              <a:t>Themes or Ideas</a:t>
            </a:r>
            <a:endParaRPr/>
          </a:p>
          <a:p>
            <a:pPr algn="just">
              <a:lnSpc>
                <a:spcPct val="100000"/>
              </a:lnSpc>
            </a:pPr>
            <a:r>
              <a:rPr lang="lv-LV" sz="2200">
                <a:solidFill>
                  <a:srgbClr val="595959"/>
                </a:solidFill>
                <a:latin typeface="Calibri"/>
              </a:rPr>
              <a:t>In some cases, a PB is held at the level of themes or policy domains. In other cases, the focus lies on concrete ideas or projects. And in other cases there’s a hybrid process.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02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6518880" y="5955480"/>
            <a:ext cx="2265120" cy="770040"/>
          </a:xfrm>
          <a:prstGeom prst="rect">
            <a:avLst/>
          </a:prstGeom>
        </p:spPr>
      </p:pic>
      <p:sp>
        <p:nvSpPr>
          <p:cNvPr id="103" name="CustomShape 4"/>
          <p:cNvSpPr/>
          <p:nvPr/>
        </p:nvSpPr>
        <p:spPr>
          <a:xfrm>
            <a:off x="813600" y="5832000"/>
            <a:ext cx="6746400" cy="643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Calibri"/>
              </a:rPr>
              <a:t>(2018-2019) CitizenLab: </a:t>
            </a:r>
            <a:r>
              <a:rPr lang="lv-LV" u="sng">
                <a:solidFill>
                  <a:srgbClr val="0563C1"/>
                </a:solidFill>
                <a:latin typeface="Calibri"/>
                <a:hlinkClick r:id="rId4"/>
              </a:rPr>
              <a:t>The Beginner’s Guide to Participatory Budgeting</a:t>
            </a:r>
            <a:r>
              <a:rPr lang="lv-LV">
                <a:solidFill>
                  <a:srgbClr val="000000"/>
                </a:solidFill>
                <a:latin typeface="Calibri"/>
              </a:rPr>
              <a:t>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6426360" y="178920"/>
            <a:ext cx="205668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3E51A3C6-F16F-4819-A09F-56AE3EA8529A}" type="slidenum">
              <a:rPr lang="lv-LV">
                <a:solidFill>
                  <a:srgbClr val="8B8B8B"/>
                </a:solidFill>
                <a:latin typeface="Calibri"/>
              </a:rPr>
              <a:t>8</a:t>
            </a:fld>
            <a:endParaRPr/>
          </a:p>
        </p:txBody>
      </p:sp>
      <p:sp>
        <p:nvSpPr>
          <p:cNvPr id="105" name="CustomShape 2"/>
          <p:cNvSpPr/>
          <p:nvPr/>
        </p:nvSpPr>
        <p:spPr>
          <a:xfrm>
            <a:off x="792000" y="216000"/>
            <a:ext cx="767052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 sz="3200" b="1" dirty="0">
                <a:solidFill>
                  <a:srgbClr val="EE6907"/>
                </a:solidFill>
                <a:latin typeface="Calibri"/>
              </a:rPr>
              <a:t>Types of participatory budgeting (PB) II:</a:t>
            </a:r>
            <a:endParaRPr dirty="0"/>
          </a:p>
        </p:txBody>
      </p:sp>
      <p:sp>
        <p:nvSpPr>
          <p:cNvPr id="106" name="CustomShape 3"/>
          <p:cNvSpPr/>
          <p:nvPr/>
        </p:nvSpPr>
        <p:spPr>
          <a:xfrm>
            <a:off x="288000" y="972000"/>
            <a:ext cx="8496000" cy="42642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lv-LV" sz="2000" b="1">
                <a:solidFill>
                  <a:srgbClr val="595959"/>
                </a:solidFill>
                <a:latin typeface="Calibri"/>
              </a:rPr>
              <a:t>In group or individually</a:t>
            </a:r>
            <a:endParaRPr/>
          </a:p>
          <a:p>
            <a:pPr algn="just">
              <a:lnSpc>
                <a:spcPct val="100000"/>
              </a:lnSpc>
            </a:pPr>
            <a:r>
              <a:rPr lang="lv-LV" sz="2000">
                <a:solidFill>
                  <a:srgbClr val="595959"/>
                </a:solidFill>
                <a:latin typeface="Calibri"/>
              </a:rPr>
              <a:t>Ideas or themes can be discussed in small groups before a vote takes place. Online trajectories are more suitable for individual participation, where citizens express their personal preferences.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lv-LV" sz="2000" b="1">
                <a:solidFill>
                  <a:srgbClr val="595959"/>
                </a:solidFill>
                <a:latin typeface="Calibri"/>
              </a:rPr>
              <a:t>Ideation or fixed framework</a:t>
            </a:r>
            <a:endParaRPr/>
          </a:p>
          <a:p>
            <a:pPr algn="just">
              <a:lnSpc>
                <a:spcPct val="100000"/>
              </a:lnSpc>
            </a:pPr>
            <a:r>
              <a:rPr lang="lv-LV" sz="2000">
                <a:solidFill>
                  <a:srgbClr val="595959"/>
                </a:solidFill>
                <a:latin typeface="Calibri"/>
              </a:rPr>
              <a:t>In many cases, you’ll already have a set of ideas or themes that your citizens can vote or comment on. In some cases, however, cities allow their citizens to submit their own ideas.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lv-LV" sz="2000" b="1">
                <a:solidFill>
                  <a:srgbClr val="595959"/>
                </a:solidFill>
                <a:latin typeface="Calibri"/>
              </a:rPr>
              <a:t>Local or regional</a:t>
            </a:r>
            <a:endParaRPr/>
          </a:p>
          <a:p>
            <a:pPr algn="just">
              <a:lnSpc>
                <a:spcPct val="100000"/>
              </a:lnSpc>
            </a:pPr>
            <a:r>
              <a:rPr lang="lv-LV" sz="2000">
                <a:solidFill>
                  <a:srgbClr val="595959"/>
                </a:solidFill>
                <a:latin typeface="Calibri"/>
              </a:rPr>
              <a:t>What’s the designated area for the participatory budget?</a:t>
            </a:r>
            <a:endParaRPr/>
          </a:p>
          <a:p>
            <a:pPr algn="just">
              <a:lnSpc>
                <a:spcPct val="100000"/>
              </a:lnSpc>
            </a:pPr>
            <a:r>
              <a:rPr lang="lv-LV" sz="2000">
                <a:solidFill>
                  <a:srgbClr val="595959"/>
                </a:solidFill>
                <a:latin typeface="Calibri"/>
              </a:rPr>
              <a:t>Does the project have an impact on the entire territory of the city or municipality, or does it focus on a particular neighbourhood? This also impacts who’s invited to participate in the PB.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07" name="Bildplatzhalter 1"/>
          <p:cNvPicPr/>
          <p:nvPr/>
        </p:nvPicPr>
        <p:blipFill>
          <a:blip r:embed="rId3"/>
          <a:stretch>
            <a:fillRect/>
          </a:stretch>
        </p:blipFill>
        <p:spPr>
          <a:xfrm>
            <a:off x="6336000" y="5955480"/>
            <a:ext cx="2265120" cy="770040"/>
          </a:xfrm>
          <a:prstGeom prst="rect">
            <a:avLst/>
          </a:prstGeom>
        </p:spPr>
      </p:pic>
      <p:sp>
        <p:nvSpPr>
          <p:cNvPr id="108" name="CustomShape 4"/>
          <p:cNvSpPr/>
          <p:nvPr/>
        </p:nvSpPr>
        <p:spPr>
          <a:xfrm>
            <a:off x="381600" y="6048000"/>
            <a:ext cx="6746400" cy="643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lv-LV">
                <a:solidFill>
                  <a:srgbClr val="000000"/>
                </a:solidFill>
                <a:latin typeface="Calibri"/>
              </a:rPr>
              <a:t>(2018-2019) CitizenLab: </a:t>
            </a:r>
            <a:r>
              <a:rPr lang="lv-LV" u="sng">
                <a:solidFill>
                  <a:srgbClr val="0563C1"/>
                </a:solidFill>
                <a:latin typeface="Calibri"/>
                <a:hlinkClick r:id="rId4"/>
              </a:rPr>
              <a:t>The Beginner’s Guide to Participatory Budgeting</a:t>
            </a:r>
            <a:r>
              <a:rPr lang="lv-LV">
                <a:solidFill>
                  <a:srgbClr val="000000"/>
                </a:solidFill>
                <a:latin typeface="Calibri"/>
              </a:rPr>
              <a:t>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628560" y="1825560"/>
            <a:ext cx="7886160" cy="43506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00"/>
                </a:solidFill>
                <a:latin typeface="Calibri"/>
              </a:rPr>
              <a:t>A dedicated source of public funding.</a:t>
            </a:r>
            <a:endParaRPr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00"/>
                </a:solidFill>
                <a:latin typeface="Calibri"/>
              </a:rPr>
              <a:t>An agreed upon process and schedule. </a:t>
            </a:r>
            <a:endParaRPr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00"/>
                </a:solidFill>
                <a:latin typeface="Calibri"/>
              </a:rPr>
              <a:t>A staff to mediate the process.</a:t>
            </a:r>
            <a:endParaRPr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00"/>
                </a:solidFill>
                <a:latin typeface="Calibri"/>
              </a:rPr>
              <a:t>Community volunteers to facilitate the process.</a:t>
            </a:r>
            <a:endParaRPr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rgbClr val="000000"/>
                </a:solidFill>
                <a:latin typeface="Calibri"/>
              </a:rPr>
              <a:t>Outreach to the neighborhood to get people to attend.</a:t>
            </a:r>
            <a:endParaRPr dirty="0"/>
          </a:p>
          <a:p>
            <a:pPr>
              <a:lnSpc>
                <a:spcPct val="90000"/>
              </a:lnSpc>
            </a:pPr>
            <a:endParaRPr dirty="0"/>
          </a:p>
        </p:txBody>
      </p:sp>
      <p:pic>
        <p:nvPicPr>
          <p:cNvPr id="106" name="Paveikslėlis 4"/>
          <p:cNvPicPr/>
          <p:nvPr/>
        </p:nvPicPr>
        <p:blipFill>
          <a:blip r:embed="rId2"/>
          <a:stretch>
            <a:fillRect/>
          </a:stretch>
        </p:blipFill>
        <p:spPr>
          <a:xfrm>
            <a:off x="7909920" y="5871240"/>
            <a:ext cx="946080" cy="608760"/>
          </a:xfrm>
          <a:prstGeom prst="rect">
            <a:avLst/>
          </a:prstGeom>
        </p:spPr>
      </p:pic>
      <p:sp>
        <p:nvSpPr>
          <p:cNvPr id="4" name="CustomShape 2"/>
          <p:cNvSpPr/>
          <p:nvPr/>
        </p:nvSpPr>
        <p:spPr>
          <a:xfrm>
            <a:off x="792000" y="216000"/>
            <a:ext cx="7670520" cy="4518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rgbClr val="EE6907"/>
                </a:solidFill>
                <a:latin typeface="Calibri"/>
              </a:rPr>
              <a:t>What needs to be in place for PB to work?</a:t>
            </a:r>
            <a:endParaRPr lang="en-US" sz="3200" b="1" dirty="0">
              <a:solidFill>
                <a:srgbClr val="EE6907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764840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1226</Words>
  <Application>Microsoft Office PowerPoint</Application>
  <PresentationFormat>Bildschirmpräsentation (4:3)</PresentationFormat>
  <Paragraphs>159</Paragraphs>
  <Slides>16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18" baseType="lpstr"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Ellen</dc:creator>
  <cp:lastModifiedBy>Ellen Haustein</cp:lastModifiedBy>
  <cp:revision>7</cp:revision>
  <dcterms:modified xsi:type="dcterms:W3CDTF">2021-06-07T11:32:40Z</dcterms:modified>
</cp:coreProperties>
</file>